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drawings/drawing9.xml" ContentType="application/vnd.openxmlformats-officedocument.drawingml.chartshapes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717" r:id="rId5"/>
    <p:sldMasterId id="2147483729" r:id="rId6"/>
  </p:sldMasterIdLst>
  <p:notesMasterIdLst>
    <p:notesMasterId r:id="rId17"/>
  </p:notesMasterIdLst>
  <p:handoutMasterIdLst>
    <p:handoutMasterId r:id="rId18"/>
  </p:handoutMasterIdLst>
  <p:sldIdLst>
    <p:sldId id="256" r:id="rId7"/>
    <p:sldId id="365" r:id="rId8"/>
    <p:sldId id="367" r:id="rId9"/>
    <p:sldId id="353" r:id="rId10"/>
    <p:sldId id="290" r:id="rId11"/>
    <p:sldId id="289" r:id="rId12"/>
    <p:sldId id="294" r:id="rId13"/>
    <p:sldId id="301" r:id="rId14"/>
    <p:sldId id="338" r:id="rId15"/>
    <p:sldId id="306" r:id="rId1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98CF4E"/>
    <a:srgbClr val="714C4F"/>
    <a:srgbClr val="D19741"/>
    <a:srgbClr val="194923"/>
    <a:srgbClr val="6D983C"/>
    <a:srgbClr val="F34E7E"/>
    <a:srgbClr val="F393A7"/>
    <a:srgbClr val="E274A0"/>
    <a:srgbClr val="ECA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971" autoAdjust="0"/>
  </p:normalViewPr>
  <p:slideViewPr>
    <p:cSldViewPr snapToGrid="0" showGuides="1">
      <p:cViewPr varScale="1">
        <p:scale>
          <a:sx n="109" d="100"/>
          <a:sy n="109" d="100"/>
        </p:scale>
        <p:origin x="624" y="114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Z:\043%20&#1064;&#1091;&#1098;&#1073;&#1072;&#1080;%20&#1090;&#1072;&#1076;&#1082;&#1080;&#1082;&#1086;&#1090;&#1080;%20&#1074;&#1072;%20&#1084;&#1086;&#1076;&#1077;&#1083;&#1089;&#1086;&#1079;&#1080;\02%20MPC\Presentations\2024\2024.04.26%20(MPC_&#8470;37_2024)\DATA\&#1060;&#1091;&#1088;&#1091;&#1096;&#1080;%20&#1082;&#1086;&#1075;&#1072;&#1079;&#1093;&#1086;&#1080;%20&#1082;&#1080;&#1084;&#1072;&#1090;&#1085;&#1086;&#1082;%20&#1074;&#1072;%20&#1087;&#1072;&#1088;&#1076;&#1086;&#1093;&#1090;&#1087;&#1072;&#1079;&#1080;&#1088;&#1080;&#1080;%20&#1073;&#1086;&#1085;&#1082;&#1093;&#1086;_MPC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Z:\043%20&#1064;&#1091;&#1098;&#1073;&#1072;&#1080;%20&#1090;&#1072;&#1076;&#1082;&#1080;&#1082;&#1086;&#1090;&#1080;%20&#1074;&#1072;%20&#1084;&#1086;&#1076;&#1077;&#1083;&#1089;&#1086;&#1079;&#1080;\02%20MPC\Presentations\2024\2024.04.26%20(MPC_&#8470;37_2024)\DATA\&#1060;&#1091;&#1088;&#1091;&#1096;&#1080;%20&#1082;&#1086;&#1075;&#1072;&#1079;&#1093;&#1086;&#1080;%20&#1082;&#1080;&#1084;&#1072;&#1090;&#1085;&#1086;&#1082;%20&#1074;&#1072;%20&#1087;&#1072;&#1088;&#1076;&#1086;&#1093;&#1090;&#1087;&#1072;&#1079;&#1080;&#1088;&#1080;&#1080;%20&#1073;&#1086;&#1085;&#1082;&#1093;&#1086;_MPC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64.51\homes\dsm\043%20&#1064;&#1091;&#1098;&#1073;&#1072;&#1080;%20&#1090;&#1072;&#1076;&#1082;&#1080;&#1082;&#1086;&#1090;&#1080;%20&#1074;&#1072;%20&#1084;&#1086;&#1076;&#1077;&#1083;&#1089;&#1086;&#1079;&#1080;\02%20MPC\Presentations\2024\2024.07.31%20(MPC_&#8470;38_2024)\DATA\31.07.2024\Forecast%20part\01%20policy_rate_forene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Z:\043%20&#1064;&#1091;&#1098;&#1073;&#1072;&#1080;%20&#1090;&#1072;&#1076;&#1082;&#1080;&#1082;&#1086;&#1090;&#1080;%20&#1074;&#1072;%20&#1084;&#1086;&#1076;&#1077;&#1083;&#1089;&#1086;&#1079;&#1080;\02%20MPC\Presentations\2024\2024.04.26%20(MPC_&#8470;37_2024)\DATA\&#1050;&#1086;&#1087;&#1080;&#1103;%20CPI-2020%20(v2007)%2003%20&#1076;&#1091;&#1088;&#1091;&#1089;&#1090;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Z:\043%20&#1064;&#1091;&#1098;&#1073;&#1072;&#1080;%20&#1090;&#1072;&#1076;&#1082;&#1080;&#1082;&#1086;&#1090;&#1080;%20&#1074;&#1072;%20&#1084;&#1086;&#1076;&#1077;&#1083;&#1089;&#1086;&#1079;&#1080;\02%20MPC\Presentations\2024\2024.04.26%20(MPC_&#8470;37_2024)\DATA\02%20&#1057;&#1072;&#1093;&#1084;&#1080;%20&#1089;&#1086;&#1093;&#1072;&#1093;&#1086;%20&#1052;&#1052;&#1044;%20(&#1084;&#1086;&#1093;&#1086;&#1085;&#1072;)%20JOMI%20&#1052;&#1086;&#1085;&#1077;&#1090;&#1072;&#1088;&#1080;%20&#1074;&#1072;%20&#1058;&#1072;&#1074;&#1072;&#1088;&#1088;&#1091;&#1084;%20_mpc0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Z:\043%20&#1064;&#1091;&#1098;&#1073;&#1072;&#1080;%20&#1090;&#1072;&#1076;&#1082;&#1080;&#1082;&#1086;&#1090;&#1080;%20&#1074;&#1072;%20&#1084;&#1086;&#1076;&#1077;&#1083;&#1089;&#1086;&#1079;&#1080;\02%20MPC\&#1060;&#1072;&#1081;&#1083;\&#1050;&#1086;&#1087;&#1080;&#1103;%20krvloj_tj_MPC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4823913369093E-2"/>
          <c:y val="5.7906651741645145E-2"/>
          <c:w val="0.9051035217326181"/>
          <c:h val="0.76170696303060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C8291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BF-4BF3-8B9F-4EFCDA80D9F5}"/>
              </c:ext>
            </c:extLst>
          </c:dPt>
          <c:dPt>
            <c:idx val="1"/>
            <c:invertIfNegative val="0"/>
            <c:bubble3D val="0"/>
            <c:spPr>
              <a:solidFill>
                <a:srgbClr val="FA3A6B">
                  <a:alpha val="87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9BF-4BF3-8B9F-4EFCDA80D9F5}"/>
              </c:ext>
            </c:extLst>
          </c:dPt>
          <c:dPt>
            <c:idx val="2"/>
            <c:invertIfNegative val="0"/>
            <c:bubble3D val="0"/>
            <c:spPr>
              <a:solidFill>
                <a:srgbClr val="91002C">
                  <a:alpha val="82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BF-4BF3-8B9F-4EFCDA80D9F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000" b="1" i="0" u="none" strike="noStrike" kern="1200" baseline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FFFF00"/>
                        </a:solidFill>
                      </a:rPr>
                      <a:t>3,3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9BF-4BF3-8B9F-4EFCDA80D9F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000" b="1" i="0" u="none" strike="noStrike" kern="1200" baseline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FFFF00"/>
                        </a:solidFill>
                      </a:rPr>
                      <a:t>3,2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9BF-4BF3-8B9F-4EFCDA80D9F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9BF-4BF3-8B9F-4EFCDA80D9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rgbClr val="91002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3.3</c:v>
                </c:pt>
                <c:pt idx="1">
                  <c:v>3.2</c:v>
                </c:pt>
                <c:pt idx="2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F-4BF3-8B9F-4EFCDA80D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26237568"/>
        <c:axId val="26247552"/>
      </c:barChart>
      <c:catAx>
        <c:axId val="2623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C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247552"/>
        <c:crosses val="autoZero"/>
        <c:auto val="1"/>
        <c:lblAlgn val="ctr"/>
        <c:lblOffset val="100"/>
        <c:noMultiLvlLbl val="0"/>
      </c:catAx>
      <c:valAx>
        <c:axId val="26247552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23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341855650067323E-2"/>
          <c:y val="3.8547687415620993E-2"/>
          <c:w val="0.8815391158073721"/>
          <c:h val="0.8570694883350618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rgbClr val="70AD4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AA1-4DEE-B643-6A1E8D3CA693}"/>
              </c:ext>
            </c:extLst>
          </c:dPt>
          <c:dLbls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ED7D3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defRPr>
                    </a:pPr>
                    <a:r>
                      <a:rPr lang="en-US" sz="1000" b="1" dirty="0">
                        <a:solidFill>
                          <a:srgbClr val="ED7D31"/>
                        </a:solidFill>
                        <a:effectLst/>
                      </a:rPr>
                      <a:t>9276,8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ED7D31"/>
                      </a:solidFill>
                      <a:effectLst/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835-428D-ACB4-AF0862B9643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481140D-5468-4FB3-9D9C-4D043EDA91B1}" type="VALUE">
                      <a:rPr lang="en-US" sz="1200" b="1">
                        <a:solidFill>
                          <a:schemeClr val="accent6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AA1-4DEE-B643-6A1E8D3CA6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5010.1000000000004</c:v>
                </c:pt>
                <c:pt idx="1">
                  <c:v>3291.8</c:v>
                </c:pt>
                <c:pt idx="2">
                  <c:v>3234.4</c:v>
                </c:pt>
                <c:pt idx="3">
                  <c:v>4351.8</c:v>
                </c:pt>
                <c:pt idx="4">
                  <c:v>3959.3</c:v>
                </c:pt>
                <c:pt idx="5">
                  <c:v>6500.6</c:v>
                </c:pt>
                <c:pt idx="6">
                  <c:v>6530</c:v>
                </c:pt>
                <c:pt idx="7">
                  <c:v>9276.8066708724036</c:v>
                </c:pt>
                <c:pt idx="8">
                  <c:v>10623.3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E3-4EB7-B2F0-56BF978ED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37728"/>
        <c:axId val="110551808"/>
      </c:barChart>
      <c:catAx>
        <c:axId val="11053772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10551808"/>
        <c:crosses val="autoZero"/>
        <c:auto val="1"/>
        <c:lblAlgn val="ctr"/>
        <c:lblOffset val="100"/>
        <c:noMultiLvlLbl val="0"/>
      </c:catAx>
      <c:valAx>
        <c:axId val="11055180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1053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solidFill>
        <a:sysClr val="window" lastClr="FFFFFF">
          <a:lumMod val="85000"/>
        </a:sysClr>
      </a:solidFill>
    </a:ln>
    <a:effectLst/>
  </c:spPr>
  <c:txPr>
    <a:bodyPr/>
    <a:lstStyle/>
    <a:p>
      <a:pPr>
        <a:defRPr>
          <a:latin typeface="Palatino Linotype" panose="02040502050505030304" pitchFamily="18" charset="0"/>
        </a:defRPr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2987005596314E-2"/>
          <c:y val="3.3566119547746506E-2"/>
          <c:w val="0.89948536781481403"/>
          <c:h val="0.80617117090531365"/>
        </c:manualLayout>
      </c:layout>
      <c:areaChart>
        <c:grouping val="stacked"/>
        <c:varyColors val="0"/>
        <c:ser>
          <c:idx val="0"/>
          <c:order val="0"/>
          <c:tx>
            <c:strRef>
              <c:f>'БМТ Раис'!$A$4</c:f>
              <c:strCache>
                <c:ptCount val="1"/>
                <c:pt idx="0">
                  <c:v>Фурӯши коғазҳои қиматноки БМТ </c:v>
                </c:pt>
              </c:strCache>
            </c:strRef>
          </c:tx>
          <c:spPr>
            <a:solidFill>
              <a:srgbClr val="55799A"/>
            </a:solidFill>
            <a:ln w="9525" cap="flat" cmpd="sng" algn="ctr">
              <a:noFill/>
              <a:round/>
            </a:ln>
            <a:effectLst/>
          </c:spPr>
          <c:cat>
            <c:numRef>
              <c:f>'БМТ Раис'!$C$3:$DW$3</c:f>
              <c:numCache>
                <c:formatCode>mmm\-yy</c:formatCode>
                <c:ptCount val="125"/>
                <c:pt idx="0">
                  <c:v>41698</c:v>
                </c:pt>
                <c:pt idx="1">
                  <c:v>41729</c:v>
                </c:pt>
                <c:pt idx="2">
                  <c:v>41759</c:v>
                </c:pt>
                <c:pt idx="3">
                  <c:v>41790</c:v>
                </c:pt>
                <c:pt idx="4">
                  <c:v>41820</c:v>
                </c:pt>
                <c:pt idx="5">
                  <c:v>41851</c:v>
                </c:pt>
                <c:pt idx="6">
                  <c:v>41882</c:v>
                </c:pt>
                <c:pt idx="7">
                  <c:v>41912</c:v>
                </c:pt>
                <c:pt idx="8">
                  <c:v>41943</c:v>
                </c:pt>
                <c:pt idx="9">
                  <c:v>41973</c:v>
                </c:pt>
                <c:pt idx="10">
                  <c:v>42004</c:v>
                </c:pt>
                <c:pt idx="11">
                  <c:v>42035</c:v>
                </c:pt>
                <c:pt idx="12">
                  <c:v>42063</c:v>
                </c:pt>
                <c:pt idx="13">
                  <c:v>42094</c:v>
                </c:pt>
                <c:pt idx="14">
                  <c:v>42124</c:v>
                </c:pt>
                <c:pt idx="15">
                  <c:v>42154</c:v>
                </c:pt>
                <c:pt idx="16">
                  <c:v>42185</c:v>
                </c:pt>
                <c:pt idx="17">
                  <c:v>42216</c:v>
                </c:pt>
                <c:pt idx="18">
                  <c:v>42247</c:v>
                </c:pt>
                <c:pt idx="19">
                  <c:v>42277</c:v>
                </c:pt>
                <c:pt idx="20">
                  <c:v>42308</c:v>
                </c:pt>
                <c:pt idx="21">
                  <c:v>42338</c:v>
                </c:pt>
                <c:pt idx="22">
                  <c:v>42369</c:v>
                </c:pt>
                <c:pt idx="23">
                  <c:v>42400</c:v>
                </c:pt>
                <c:pt idx="24">
                  <c:v>42429</c:v>
                </c:pt>
                <c:pt idx="25">
                  <c:v>42460</c:v>
                </c:pt>
                <c:pt idx="26">
                  <c:v>42490</c:v>
                </c:pt>
                <c:pt idx="27">
                  <c:v>42521</c:v>
                </c:pt>
                <c:pt idx="28">
                  <c:v>42551</c:v>
                </c:pt>
                <c:pt idx="29">
                  <c:v>42581</c:v>
                </c:pt>
                <c:pt idx="30">
                  <c:v>42613</c:v>
                </c:pt>
                <c:pt idx="31">
                  <c:v>42643</c:v>
                </c:pt>
                <c:pt idx="32">
                  <c:v>42674</c:v>
                </c:pt>
                <c:pt idx="33">
                  <c:v>42704</c:v>
                </c:pt>
                <c:pt idx="34">
                  <c:v>42735</c:v>
                </c:pt>
                <c:pt idx="35">
                  <c:v>42766</c:v>
                </c:pt>
                <c:pt idx="36">
                  <c:v>42794</c:v>
                </c:pt>
                <c:pt idx="37">
                  <c:v>42825</c:v>
                </c:pt>
                <c:pt idx="38">
                  <c:v>42855</c:v>
                </c:pt>
                <c:pt idx="39">
                  <c:v>42886</c:v>
                </c:pt>
                <c:pt idx="40">
                  <c:v>42916</c:v>
                </c:pt>
                <c:pt idx="41">
                  <c:v>42947</c:v>
                </c:pt>
                <c:pt idx="42">
                  <c:v>42978</c:v>
                </c:pt>
                <c:pt idx="43">
                  <c:v>43008</c:v>
                </c:pt>
                <c:pt idx="44">
                  <c:v>43039</c:v>
                </c:pt>
                <c:pt idx="45">
                  <c:v>43069</c:v>
                </c:pt>
                <c:pt idx="46">
                  <c:v>43099</c:v>
                </c:pt>
                <c:pt idx="47">
                  <c:v>43131</c:v>
                </c:pt>
                <c:pt idx="48">
                  <c:v>43159</c:v>
                </c:pt>
                <c:pt idx="49">
                  <c:v>43190</c:v>
                </c:pt>
                <c:pt idx="50">
                  <c:v>43220</c:v>
                </c:pt>
                <c:pt idx="51">
                  <c:v>43251</c:v>
                </c:pt>
                <c:pt idx="52">
                  <c:v>43281</c:v>
                </c:pt>
                <c:pt idx="53">
                  <c:v>43312</c:v>
                </c:pt>
                <c:pt idx="54">
                  <c:v>43343</c:v>
                </c:pt>
                <c:pt idx="55">
                  <c:v>43373</c:v>
                </c:pt>
                <c:pt idx="56">
                  <c:v>43404</c:v>
                </c:pt>
                <c:pt idx="57">
                  <c:v>43434</c:v>
                </c:pt>
                <c:pt idx="58">
                  <c:v>43465</c:v>
                </c:pt>
                <c:pt idx="59">
                  <c:v>43496</c:v>
                </c:pt>
                <c:pt idx="60">
                  <c:v>43524</c:v>
                </c:pt>
                <c:pt idx="61">
                  <c:v>43554</c:v>
                </c:pt>
                <c:pt idx="62">
                  <c:v>43585</c:v>
                </c:pt>
                <c:pt idx="63">
                  <c:v>43616</c:v>
                </c:pt>
                <c:pt idx="64">
                  <c:v>43646</c:v>
                </c:pt>
                <c:pt idx="65">
                  <c:v>43677</c:v>
                </c:pt>
                <c:pt idx="66">
                  <c:v>43708</c:v>
                </c:pt>
                <c:pt idx="67">
                  <c:v>43738</c:v>
                </c:pt>
                <c:pt idx="68">
                  <c:v>43769</c:v>
                </c:pt>
                <c:pt idx="69">
                  <c:v>43799</c:v>
                </c:pt>
                <c:pt idx="70">
                  <c:v>43830</c:v>
                </c:pt>
                <c:pt idx="71">
                  <c:v>43861</c:v>
                </c:pt>
                <c:pt idx="72">
                  <c:v>43890</c:v>
                </c:pt>
                <c:pt idx="73">
                  <c:v>43921</c:v>
                </c:pt>
                <c:pt idx="74">
                  <c:v>43951</c:v>
                </c:pt>
                <c:pt idx="75">
                  <c:v>43981</c:v>
                </c:pt>
                <c:pt idx="76">
                  <c:v>44012</c:v>
                </c:pt>
                <c:pt idx="77">
                  <c:v>44043</c:v>
                </c:pt>
                <c:pt idx="78">
                  <c:v>44074</c:v>
                </c:pt>
                <c:pt idx="79">
                  <c:v>44104</c:v>
                </c:pt>
                <c:pt idx="80">
                  <c:v>44135</c:v>
                </c:pt>
                <c:pt idx="81">
                  <c:v>44165</c:v>
                </c:pt>
                <c:pt idx="82">
                  <c:v>44196</c:v>
                </c:pt>
                <c:pt idx="83">
                  <c:v>44227</c:v>
                </c:pt>
                <c:pt idx="84">
                  <c:v>44255</c:v>
                </c:pt>
                <c:pt idx="85">
                  <c:v>44286</c:v>
                </c:pt>
                <c:pt idx="86">
                  <c:v>44316</c:v>
                </c:pt>
                <c:pt idx="87">
                  <c:v>44347</c:v>
                </c:pt>
                <c:pt idx="88">
                  <c:v>44377</c:v>
                </c:pt>
                <c:pt idx="89">
                  <c:v>44408</c:v>
                </c:pt>
                <c:pt idx="90">
                  <c:v>44439</c:v>
                </c:pt>
                <c:pt idx="91">
                  <c:v>44469</c:v>
                </c:pt>
                <c:pt idx="92">
                  <c:v>44500</c:v>
                </c:pt>
                <c:pt idx="93">
                  <c:v>44530</c:v>
                </c:pt>
                <c:pt idx="94">
                  <c:v>44561</c:v>
                </c:pt>
                <c:pt idx="95">
                  <c:v>44592</c:v>
                </c:pt>
                <c:pt idx="96">
                  <c:v>44620</c:v>
                </c:pt>
                <c:pt idx="97">
                  <c:v>44651</c:v>
                </c:pt>
                <c:pt idx="98">
                  <c:v>44681</c:v>
                </c:pt>
                <c:pt idx="99">
                  <c:v>44712</c:v>
                </c:pt>
                <c:pt idx="100">
                  <c:v>44742</c:v>
                </c:pt>
                <c:pt idx="101">
                  <c:v>44773</c:v>
                </c:pt>
                <c:pt idx="102">
                  <c:v>44804</c:v>
                </c:pt>
                <c:pt idx="103">
                  <c:v>44834</c:v>
                </c:pt>
                <c:pt idx="104">
                  <c:v>44865</c:v>
                </c:pt>
                <c:pt idx="105">
                  <c:v>44895</c:v>
                </c:pt>
                <c:pt idx="106">
                  <c:v>44926</c:v>
                </c:pt>
                <c:pt idx="107">
                  <c:v>44957</c:v>
                </c:pt>
                <c:pt idx="108">
                  <c:v>44985</c:v>
                </c:pt>
                <c:pt idx="109">
                  <c:v>45016</c:v>
                </c:pt>
                <c:pt idx="110">
                  <c:v>45046</c:v>
                </c:pt>
                <c:pt idx="111">
                  <c:v>45077</c:v>
                </c:pt>
                <c:pt idx="112">
                  <c:v>45107</c:v>
                </c:pt>
                <c:pt idx="113">
                  <c:v>45138</c:v>
                </c:pt>
                <c:pt idx="114">
                  <c:v>45169</c:v>
                </c:pt>
                <c:pt idx="115">
                  <c:v>45199</c:v>
                </c:pt>
                <c:pt idx="116">
                  <c:v>45230</c:v>
                </c:pt>
                <c:pt idx="117">
                  <c:v>45260</c:v>
                </c:pt>
                <c:pt idx="118">
                  <c:v>45291</c:v>
                </c:pt>
                <c:pt idx="119">
                  <c:v>45322</c:v>
                </c:pt>
                <c:pt idx="120">
                  <c:v>45351</c:v>
                </c:pt>
                <c:pt idx="121">
                  <c:v>45382</c:v>
                </c:pt>
                <c:pt idx="122">
                  <c:v>45412</c:v>
                </c:pt>
                <c:pt idx="123">
                  <c:v>45443</c:v>
                </c:pt>
                <c:pt idx="124">
                  <c:v>45473</c:v>
                </c:pt>
              </c:numCache>
            </c:numRef>
          </c:cat>
          <c:val>
            <c:numRef>
              <c:f>'БМТ Раис'!$C$4:$DW$4</c:f>
              <c:numCache>
                <c:formatCode>#,##0.0</c:formatCode>
                <c:ptCount val="125"/>
                <c:pt idx="0">
                  <c:v>-1.4957853E-2</c:v>
                </c:pt>
                <c:pt idx="1">
                  <c:v>-3.9865201999999995E-2</c:v>
                </c:pt>
                <c:pt idx="2">
                  <c:v>-1.9934126999999999E-2</c:v>
                </c:pt>
                <c:pt idx="3">
                  <c:v>-8.970131000000001E-3</c:v>
                </c:pt>
                <c:pt idx="4">
                  <c:v>-3.9929399999999995E-3</c:v>
                </c:pt>
                <c:pt idx="5">
                  <c:v>-6.9869609999999999E-3</c:v>
                </c:pt>
                <c:pt idx="6">
                  <c:v>-3.0927914000000001E-2</c:v>
                </c:pt>
                <c:pt idx="7">
                  <c:v>-4.2869861000000002E-2</c:v>
                </c:pt>
                <c:pt idx="8">
                  <c:v>-1.5961184E-2</c:v>
                </c:pt>
                <c:pt idx="9">
                  <c:v>-7.4971474999999996E-2</c:v>
                </c:pt>
                <c:pt idx="10">
                  <c:v>-0.13462782700000001</c:v>
                </c:pt>
                <c:pt idx="11">
                  <c:v>-9.9381629999999999E-3</c:v>
                </c:pt>
                <c:pt idx="12">
                  <c:v>-1.0952607E-2</c:v>
                </c:pt>
                <c:pt idx="13">
                  <c:v>-0.15820921999999998</c:v>
                </c:pt>
                <c:pt idx="14">
                  <c:v>-9.9728519999999991E-3</c:v>
                </c:pt>
                <c:pt idx="15">
                  <c:v>-1.9974754000000001E-2</c:v>
                </c:pt>
                <c:pt idx="16">
                  <c:v>-2.9933679999999997E-2</c:v>
                </c:pt>
                <c:pt idx="17">
                  <c:v>-6.4891225000000011E-2</c:v>
                </c:pt>
                <c:pt idx="18">
                  <c:v>-0.127781176</c:v>
                </c:pt>
                <c:pt idx="19">
                  <c:v>-0.104727025</c:v>
                </c:pt>
                <c:pt idx="20">
                  <c:v>0</c:v>
                </c:pt>
                <c:pt idx="21">
                  <c:v>-8.4723900500000004E-2</c:v>
                </c:pt>
                <c:pt idx="22">
                  <c:v>-0.18198031950000002</c:v>
                </c:pt>
                <c:pt idx="23">
                  <c:v>-8.1938331409999995E-2</c:v>
                </c:pt>
                <c:pt idx="24">
                  <c:v>-0.16843124906000001</c:v>
                </c:pt>
                <c:pt idx="25">
                  <c:v>-8.9181924629999992E-2</c:v>
                </c:pt>
                <c:pt idx="26">
                  <c:v>-0.28047344199999996</c:v>
                </c:pt>
                <c:pt idx="27">
                  <c:v>-0.25456490900000001</c:v>
                </c:pt>
                <c:pt idx="28">
                  <c:v>-0.22850895019</c:v>
                </c:pt>
                <c:pt idx="29">
                  <c:v>-0.24393611819</c:v>
                </c:pt>
                <c:pt idx="30">
                  <c:v>-0.30846506519</c:v>
                </c:pt>
                <c:pt idx="31">
                  <c:v>-0.51073610300000005</c:v>
                </c:pt>
                <c:pt idx="32">
                  <c:v>-0.48066337201999998</c:v>
                </c:pt>
                <c:pt idx="33">
                  <c:v>-0.62146329899999997</c:v>
                </c:pt>
                <c:pt idx="34">
                  <c:v>-0.73883445307999995</c:v>
                </c:pt>
                <c:pt idx="35">
                  <c:v>-1.0278119529999998</c:v>
                </c:pt>
                <c:pt idx="36">
                  <c:v>-1.0553032679999998</c:v>
                </c:pt>
                <c:pt idx="37">
                  <c:v>-0.99080484899999999</c:v>
                </c:pt>
                <c:pt idx="38">
                  <c:v>-0.80091089799999993</c:v>
                </c:pt>
                <c:pt idx="39">
                  <c:v>-0.91535618399999996</c:v>
                </c:pt>
                <c:pt idx="40">
                  <c:v>-0.74875987999999993</c:v>
                </c:pt>
                <c:pt idx="41">
                  <c:v>-0.92127894100000007</c:v>
                </c:pt>
                <c:pt idx="42">
                  <c:v>-0.79298601399999991</c:v>
                </c:pt>
                <c:pt idx="43">
                  <c:v>-0.82989493700000005</c:v>
                </c:pt>
                <c:pt idx="44">
                  <c:v>-0.90570944799999997</c:v>
                </c:pt>
                <c:pt idx="45">
                  <c:v>-1.1822431799999999</c:v>
                </c:pt>
                <c:pt idx="46">
                  <c:v>-1.335226341</c:v>
                </c:pt>
                <c:pt idx="47">
                  <c:v>-1.4818383150000001</c:v>
                </c:pt>
                <c:pt idx="48">
                  <c:v>-1.3735310329999999</c:v>
                </c:pt>
                <c:pt idx="49">
                  <c:v>-1.4716451830000001</c:v>
                </c:pt>
                <c:pt idx="50">
                  <c:v>-1.5214105469999999</c:v>
                </c:pt>
                <c:pt idx="51">
                  <c:v>-1.987332535</c:v>
                </c:pt>
                <c:pt idx="52">
                  <c:v>-1.6627042570000001</c:v>
                </c:pt>
                <c:pt idx="53">
                  <c:v>-1.7862724290000001</c:v>
                </c:pt>
                <c:pt idx="54">
                  <c:v>-1.5885918409999999</c:v>
                </c:pt>
                <c:pt idx="55">
                  <c:v>-1.423799917</c:v>
                </c:pt>
                <c:pt idx="56">
                  <c:v>-1.67426477</c:v>
                </c:pt>
                <c:pt idx="57">
                  <c:v>-1.7506909399999999</c:v>
                </c:pt>
                <c:pt idx="58">
                  <c:v>-1.944283674</c:v>
                </c:pt>
                <c:pt idx="59">
                  <c:v>-1.9170855100000002</c:v>
                </c:pt>
                <c:pt idx="60">
                  <c:v>-1.8807515420000001</c:v>
                </c:pt>
                <c:pt idx="61">
                  <c:v>-1.6372639069999999</c:v>
                </c:pt>
                <c:pt idx="62">
                  <c:v>-1.8784057670000001</c:v>
                </c:pt>
                <c:pt idx="63">
                  <c:v>-2.1436168100000002</c:v>
                </c:pt>
                <c:pt idx="64">
                  <c:v>-1.983380937</c:v>
                </c:pt>
                <c:pt idx="65">
                  <c:v>-2.0583561420000001</c:v>
                </c:pt>
                <c:pt idx="66">
                  <c:v>-1.938104818</c:v>
                </c:pt>
                <c:pt idx="67">
                  <c:v>-2.0514194180000001</c:v>
                </c:pt>
                <c:pt idx="68">
                  <c:v>-1.8104813389999999</c:v>
                </c:pt>
                <c:pt idx="69">
                  <c:v>-1.4409262169999999</c:v>
                </c:pt>
                <c:pt idx="70">
                  <c:v>-1.759264988</c:v>
                </c:pt>
                <c:pt idx="71">
                  <c:v>-1.1472794749999999</c:v>
                </c:pt>
                <c:pt idx="72">
                  <c:v>-1.0577133429999999</c:v>
                </c:pt>
                <c:pt idx="73">
                  <c:v>-1.1525072410000001</c:v>
                </c:pt>
                <c:pt idx="74">
                  <c:v>-1.474398675</c:v>
                </c:pt>
                <c:pt idx="75">
                  <c:v>-1.4618015869999998</c:v>
                </c:pt>
                <c:pt idx="76">
                  <c:v>-1.658273793</c:v>
                </c:pt>
                <c:pt idx="77">
                  <c:v>-1.710884828</c:v>
                </c:pt>
                <c:pt idx="78">
                  <c:v>-1.7336256570000002</c:v>
                </c:pt>
                <c:pt idx="79">
                  <c:v>-1.570934093</c:v>
                </c:pt>
                <c:pt idx="80">
                  <c:v>-1.667124115</c:v>
                </c:pt>
                <c:pt idx="81">
                  <c:v>-1.6378814540000002</c:v>
                </c:pt>
                <c:pt idx="82">
                  <c:v>-1.8075790190000001</c:v>
                </c:pt>
                <c:pt idx="83">
                  <c:v>-1.4390000000000001</c:v>
                </c:pt>
                <c:pt idx="84">
                  <c:v>-1.1890000000000001</c:v>
                </c:pt>
                <c:pt idx="85">
                  <c:v>-1.016</c:v>
                </c:pt>
                <c:pt idx="86">
                  <c:v>-1.0440642630000001</c:v>
                </c:pt>
                <c:pt idx="87">
                  <c:v>-0.60166894500000001</c:v>
                </c:pt>
                <c:pt idx="88">
                  <c:v>-0.51746121199999995</c:v>
                </c:pt>
                <c:pt idx="89" formatCode="General">
                  <c:v>-0.7</c:v>
                </c:pt>
                <c:pt idx="90" formatCode="General">
                  <c:v>-0.7</c:v>
                </c:pt>
                <c:pt idx="91" formatCode="General">
                  <c:v>-0.8</c:v>
                </c:pt>
                <c:pt idx="92" formatCode="0.0">
                  <c:v>-1</c:v>
                </c:pt>
                <c:pt idx="93" formatCode="0.0">
                  <c:v>-0.98899999999999999</c:v>
                </c:pt>
                <c:pt idx="94" formatCode="0.0">
                  <c:v>-1.071</c:v>
                </c:pt>
                <c:pt idx="95" formatCode="0.0">
                  <c:v>-0.76400000000000001</c:v>
                </c:pt>
                <c:pt idx="96" formatCode="0.0">
                  <c:v>-0.77700000000000002</c:v>
                </c:pt>
                <c:pt idx="97" formatCode="0.0">
                  <c:v>-0.73899999999999999</c:v>
                </c:pt>
                <c:pt idx="98" formatCode="0.0">
                  <c:v>-0.66500000000000004</c:v>
                </c:pt>
                <c:pt idx="99" formatCode="0.0">
                  <c:v>-0.63895134200000003</c:v>
                </c:pt>
                <c:pt idx="100" formatCode="0.0">
                  <c:v>-0.43490332799999998</c:v>
                </c:pt>
                <c:pt idx="101" formatCode="0.0">
                  <c:v>-0.66413113400000001</c:v>
                </c:pt>
                <c:pt idx="102" formatCode="0.0">
                  <c:v>-0.49537225200000001</c:v>
                </c:pt>
                <c:pt idx="103" formatCode="0.0">
                  <c:v>-0.53695980099999996</c:v>
                </c:pt>
                <c:pt idx="104" formatCode="0.0">
                  <c:v>-0.61714149200000001</c:v>
                </c:pt>
                <c:pt idx="105" formatCode="0.0">
                  <c:v>-0.69609144499999998</c:v>
                </c:pt>
                <c:pt idx="106" formatCode="0.0">
                  <c:v>-0.88375485100000006</c:v>
                </c:pt>
                <c:pt idx="107" formatCode="0.0">
                  <c:v>-0.8377</c:v>
                </c:pt>
                <c:pt idx="108" formatCode="0.0">
                  <c:v>-0.6996</c:v>
                </c:pt>
                <c:pt idx="109" formatCode="0.0">
                  <c:v>-0.47410000000000002</c:v>
                </c:pt>
                <c:pt idx="110" formatCode="0.0">
                  <c:v>-0.53523264299999995</c:v>
                </c:pt>
                <c:pt idx="111" formatCode="0.0">
                  <c:v>-0.65290000000000004</c:v>
                </c:pt>
                <c:pt idx="112" formatCode="0.0">
                  <c:v>-0.449446391</c:v>
                </c:pt>
                <c:pt idx="113" formatCode="General">
                  <c:v>-0.48488786299999997</c:v>
                </c:pt>
                <c:pt idx="114" formatCode="General">
                  <c:v>-0.51984857899999992</c:v>
                </c:pt>
                <c:pt idx="115" formatCode="General">
                  <c:v>-0.35243102399999998</c:v>
                </c:pt>
                <c:pt idx="116" formatCode="General">
                  <c:v>-0.68791455800000001</c:v>
                </c:pt>
                <c:pt idx="117" formatCode="General">
                  <c:v>-0.47168594000000003</c:v>
                </c:pt>
                <c:pt idx="118" formatCode="General">
                  <c:v>-0.47170257299999996</c:v>
                </c:pt>
                <c:pt idx="119" formatCode="General">
                  <c:v>-0.3231</c:v>
                </c:pt>
                <c:pt idx="120" formatCode="General">
                  <c:v>-0.31918000000000002</c:v>
                </c:pt>
                <c:pt idx="121" formatCode="General">
                  <c:v>-0.24171547600000001</c:v>
                </c:pt>
                <c:pt idx="122" formatCode="General">
                  <c:v>-0.20287112400000001</c:v>
                </c:pt>
                <c:pt idx="123" formatCode="General">
                  <c:v>-0.23819143400000001</c:v>
                </c:pt>
                <c:pt idx="124" formatCode="General">
                  <c:v>-0.25060898300000001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58-43D0-AE13-F5E128C6F6F3}"/>
            </c:ext>
          </c:extLst>
        </c:ser>
        <c:ser>
          <c:idx val="1"/>
          <c:order val="1"/>
          <c:tx>
            <c:strRef>
              <c:f>'БМТ Раис'!$A$5</c:f>
              <c:strCache>
                <c:ptCount val="1"/>
                <c:pt idx="0">
                  <c:v>Амонатҳои шабонарӯзӣ (овернайт)</c:v>
                </c:pt>
              </c:strCache>
            </c:strRef>
          </c:tx>
          <c:spPr>
            <a:solidFill>
              <a:srgbClr val="BEA00E"/>
            </a:solidFill>
            <a:ln w="9525" cap="flat" cmpd="sng" algn="ctr">
              <a:noFill/>
              <a:round/>
            </a:ln>
            <a:effectLst/>
          </c:spPr>
          <c:cat>
            <c:numRef>
              <c:f>'БМТ Раис'!$C$3:$DW$3</c:f>
              <c:numCache>
                <c:formatCode>mmm\-yy</c:formatCode>
                <c:ptCount val="125"/>
                <c:pt idx="0">
                  <c:v>41698</c:v>
                </c:pt>
                <c:pt idx="1">
                  <c:v>41729</c:v>
                </c:pt>
                <c:pt idx="2">
                  <c:v>41759</c:v>
                </c:pt>
                <c:pt idx="3">
                  <c:v>41790</c:v>
                </c:pt>
                <c:pt idx="4">
                  <c:v>41820</c:v>
                </c:pt>
                <c:pt idx="5">
                  <c:v>41851</c:v>
                </c:pt>
                <c:pt idx="6">
                  <c:v>41882</c:v>
                </c:pt>
                <c:pt idx="7">
                  <c:v>41912</c:v>
                </c:pt>
                <c:pt idx="8">
                  <c:v>41943</c:v>
                </c:pt>
                <c:pt idx="9">
                  <c:v>41973</c:v>
                </c:pt>
                <c:pt idx="10">
                  <c:v>42004</c:v>
                </c:pt>
                <c:pt idx="11">
                  <c:v>42035</c:v>
                </c:pt>
                <c:pt idx="12">
                  <c:v>42063</c:v>
                </c:pt>
                <c:pt idx="13">
                  <c:v>42094</c:v>
                </c:pt>
                <c:pt idx="14">
                  <c:v>42124</c:v>
                </c:pt>
                <c:pt idx="15">
                  <c:v>42154</c:v>
                </c:pt>
                <c:pt idx="16">
                  <c:v>42185</c:v>
                </c:pt>
                <c:pt idx="17">
                  <c:v>42216</c:v>
                </c:pt>
                <c:pt idx="18">
                  <c:v>42247</c:v>
                </c:pt>
                <c:pt idx="19">
                  <c:v>42277</c:v>
                </c:pt>
                <c:pt idx="20">
                  <c:v>42308</c:v>
                </c:pt>
                <c:pt idx="21">
                  <c:v>42338</c:v>
                </c:pt>
                <c:pt idx="22">
                  <c:v>42369</c:v>
                </c:pt>
                <c:pt idx="23">
                  <c:v>42400</c:v>
                </c:pt>
                <c:pt idx="24">
                  <c:v>42429</c:v>
                </c:pt>
                <c:pt idx="25">
                  <c:v>42460</c:v>
                </c:pt>
                <c:pt idx="26">
                  <c:v>42490</c:v>
                </c:pt>
                <c:pt idx="27">
                  <c:v>42521</c:v>
                </c:pt>
                <c:pt idx="28">
                  <c:v>42551</c:v>
                </c:pt>
                <c:pt idx="29">
                  <c:v>42581</c:v>
                </c:pt>
                <c:pt idx="30">
                  <c:v>42613</c:v>
                </c:pt>
                <c:pt idx="31">
                  <c:v>42643</c:v>
                </c:pt>
                <c:pt idx="32">
                  <c:v>42674</c:v>
                </c:pt>
                <c:pt idx="33">
                  <c:v>42704</c:v>
                </c:pt>
                <c:pt idx="34">
                  <c:v>42735</c:v>
                </c:pt>
                <c:pt idx="35">
                  <c:v>42766</c:v>
                </c:pt>
                <c:pt idx="36">
                  <c:v>42794</c:v>
                </c:pt>
                <c:pt idx="37">
                  <c:v>42825</c:v>
                </c:pt>
                <c:pt idx="38">
                  <c:v>42855</c:v>
                </c:pt>
                <c:pt idx="39">
                  <c:v>42886</c:v>
                </c:pt>
                <c:pt idx="40">
                  <c:v>42916</c:v>
                </c:pt>
                <c:pt idx="41">
                  <c:v>42947</c:v>
                </c:pt>
                <c:pt idx="42">
                  <c:v>42978</c:v>
                </c:pt>
                <c:pt idx="43">
                  <c:v>43008</c:v>
                </c:pt>
                <c:pt idx="44">
                  <c:v>43039</c:v>
                </c:pt>
                <c:pt idx="45">
                  <c:v>43069</c:v>
                </c:pt>
                <c:pt idx="46">
                  <c:v>43099</c:v>
                </c:pt>
                <c:pt idx="47">
                  <c:v>43131</c:v>
                </c:pt>
                <c:pt idx="48">
                  <c:v>43159</c:v>
                </c:pt>
                <c:pt idx="49">
                  <c:v>43190</c:v>
                </c:pt>
                <c:pt idx="50">
                  <c:v>43220</c:v>
                </c:pt>
                <c:pt idx="51">
                  <c:v>43251</c:v>
                </c:pt>
                <c:pt idx="52">
                  <c:v>43281</c:v>
                </c:pt>
                <c:pt idx="53">
                  <c:v>43312</c:v>
                </c:pt>
                <c:pt idx="54">
                  <c:v>43343</c:v>
                </c:pt>
                <c:pt idx="55">
                  <c:v>43373</c:v>
                </c:pt>
                <c:pt idx="56">
                  <c:v>43404</c:v>
                </c:pt>
                <c:pt idx="57">
                  <c:v>43434</c:v>
                </c:pt>
                <c:pt idx="58">
                  <c:v>43465</c:v>
                </c:pt>
                <c:pt idx="59">
                  <c:v>43496</c:v>
                </c:pt>
                <c:pt idx="60">
                  <c:v>43524</c:v>
                </c:pt>
                <c:pt idx="61">
                  <c:v>43554</c:v>
                </c:pt>
                <c:pt idx="62">
                  <c:v>43585</c:v>
                </c:pt>
                <c:pt idx="63">
                  <c:v>43616</c:v>
                </c:pt>
                <c:pt idx="64">
                  <c:v>43646</c:v>
                </c:pt>
                <c:pt idx="65">
                  <c:v>43677</c:v>
                </c:pt>
                <c:pt idx="66">
                  <c:v>43708</c:v>
                </c:pt>
                <c:pt idx="67">
                  <c:v>43738</c:v>
                </c:pt>
                <c:pt idx="68">
                  <c:v>43769</c:v>
                </c:pt>
                <c:pt idx="69">
                  <c:v>43799</c:v>
                </c:pt>
                <c:pt idx="70">
                  <c:v>43830</c:v>
                </c:pt>
                <c:pt idx="71">
                  <c:v>43861</c:v>
                </c:pt>
                <c:pt idx="72">
                  <c:v>43890</c:v>
                </c:pt>
                <c:pt idx="73">
                  <c:v>43921</c:v>
                </c:pt>
                <c:pt idx="74">
                  <c:v>43951</c:v>
                </c:pt>
                <c:pt idx="75">
                  <c:v>43981</c:v>
                </c:pt>
                <c:pt idx="76">
                  <c:v>44012</c:v>
                </c:pt>
                <c:pt idx="77">
                  <c:v>44043</c:v>
                </c:pt>
                <c:pt idx="78">
                  <c:v>44074</c:v>
                </c:pt>
                <c:pt idx="79">
                  <c:v>44104</c:v>
                </c:pt>
                <c:pt idx="80">
                  <c:v>44135</c:v>
                </c:pt>
                <c:pt idx="81">
                  <c:v>44165</c:v>
                </c:pt>
                <c:pt idx="82">
                  <c:v>44196</c:v>
                </c:pt>
                <c:pt idx="83">
                  <c:v>44227</c:v>
                </c:pt>
                <c:pt idx="84">
                  <c:v>44255</c:v>
                </c:pt>
                <c:pt idx="85">
                  <c:v>44286</c:v>
                </c:pt>
                <c:pt idx="86">
                  <c:v>44316</c:v>
                </c:pt>
                <c:pt idx="87">
                  <c:v>44347</c:v>
                </c:pt>
                <c:pt idx="88">
                  <c:v>44377</c:v>
                </c:pt>
                <c:pt idx="89">
                  <c:v>44408</c:v>
                </c:pt>
                <c:pt idx="90">
                  <c:v>44439</c:v>
                </c:pt>
                <c:pt idx="91">
                  <c:v>44469</c:v>
                </c:pt>
                <c:pt idx="92">
                  <c:v>44500</c:v>
                </c:pt>
                <c:pt idx="93">
                  <c:v>44530</c:v>
                </c:pt>
                <c:pt idx="94">
                  <c:v>44561</c:v>
                </c:pt>
                <c:pt idx="95">
                  <c:v>44592</c:v>
                </c:pt>
                <c:pt idx="96">
                  <c:v>44620</c:v>
                </c:pt>
                <c:pt idx="97">
                  <c:v>44651</c:v>
                </c:pt>
                <c:pt idx="98">
                  <c:v>44681</c:v>
                </c:pt>
                <c:pt idx="99">
                  <c:v>44712</c:v>
                </c:pt>
                <c:pt idx="100">
                  <c:v>44742</c:v>
                </c:pt>
                <c:pt idx="101">
                  <c:v>44773</c:v>
                </c:pt>
                <c:pt idx="102">
                  <c:v>44804</c:v>
                </c:pt>
                <c:pt idx="103">
                  <c:v>44834</c:v>
                </c:pt>
                <c:pt idx="104">
                  <c:v>44865</c:v>
                </c:pt>
                <c:pt idx="105">
                  <c:v>44895</c:v>
                </c:pt>
                <c:pt idx="106">
                  <c:v>44926</c:v>
                </c:pt>
                <c:pt idx="107">
                  <c:v>44957</c:v>
                </c:pt>
                <c:pt idx="108">
                  <c:v>44985</c:v>
                </c:pt>
                <c:pt idx="109">
                  <c:v>45016</c:v>
                </c:pt>
                <c:pt idx="110">
                  <c:v>45046</c:v>
                </c:pt>
                <c:pt idx="111">
                  <c:v>45077</c:v>
                </c:pt>
                <c:pt idx="112">
                  <c:v>45107</c:v>
                </c:pt>
                <c:pt idx="113">
                  <c:v>45138</c:v>
                </c:pt>
                <c:pt idx="114">
                  <c:v>45169</c:v>
                </c:pt>
                <c:pt idx="115">
                  <c:v>45199</c:v>
                </c:pt>
                <c:pt idx="116">
                  <c:v>45230</c:v>
                </c:pt>
                <c:pt idx="117">
                  <c:v>45260</c:v>
                </c:pt>
                <c:pt idx="118">
                  <c:v>45291</c:v>
                </c:pt>
                <c:pt idx="119">
                  <c:v>45322</c:v>
                </c:pt>
                <c:pt idx="120">
                  <c:v>45351</c:v>
                </c:pt>
                <c:pt idx="121">
                  <c:v>45382</c:v>
                </c:pt>
                <c:pt idx="122">
                  <c:v>45412</c:v>
                </c:pt>
                <c:pt idx="123">
                  <c:v>45443</c:v>
                </c:pt>
                <c:pt idx="124">
                  <c:v>45473</c:v>
                </c:pt>
              </c:numCache>
            </c:numRef>
          </c:cat>
          <c:val>
            <c:numRef>
              <c:f>'БМТ Раис'!$C$5:$DW$5</c:f>
              <c:numCache>
                <c:formatCode>#,##0.0</c:formatCode>
                <c:ptCount val="1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-0.42360000000000003</c:v>
                </c:pt>
                <c:pt idx="45">
                  <c:v>-0.47349999999999998</c:v>
                </c:pt>
                <c:pt idx="46">
                  <c:v>-0.31489999999999996</c:v>
                </c:pt>
                <c:pt idx="47">
                  <c:v>-0.1686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-0.22315902399999998</c:v>
                </c:pt>
                <c:pt idx="53">
                  <c:v>-3.5300756000000003E-2</c:v>
                </c:pt>
                <c:pt idx="54">
                  <c:v>-0.30080000000000001</c:v>
                </c:pt>
                <c:pt idx="55">
                  <c:v>-0.56079999999999997</c:v>
                </c:pt>
                <c:pt idx="56">
                  <c:v>-0.56589999999999996</c:v>
                </c:pt>
                <c:pt idx="57">
                  <c:v>-0.4128</c:v>
                </c:pt>
                <c:pt idx="58">
                  <c:v>-0.3075</c:v>
                </c:pt>
                <c:pt idx="59">
                  <c:v>-0.46550000000000002</c:v>
                </c:pt>
                <c:pt idx="60">
                  <c:v>-0.501</c:v>
                </c:pt>
                <c:pt idx="61">
                  <c:v>-0.67610000000000003</c:v>
                </c:pt>
                <c:pt idx="62">
                  <c:v>-0.64949999999999997</c:v>
                </c:pt>
                <c:pt idx="63">
                  <c:v>-0.4289</c:v>
                </c:pt>
                <c:pt idx="64">
                  <c:v>-0.26350000000000001</c:v>
                </c:pt>
                <c:pt idx="65">
                  <c:v>-0.20860000000000001</c:v>
                </c:pt>
                <c:pt idx="66">
                  <c:v>-0.21980000000000002</c:v>
                </c:pt>
                <c:pt idx="67">
                  <c:v>-0.34860000000000002</c:v>
                </c:pt>
                <c:pt idx="68">
                  <c:v>-0.63839999999999997</c:v>
                </c:pt>
                <c:pt idx="69">
                  <c:v>-1.1787000000000001</c:v>
                </c:pt>
                <c:pt idx="70">
                  <c:v>-0.56006055099999996</c:v>
                </c:pt>
                <c:pt idx="71">
                  <c:v>-1.2410058900000001</c:v>
                </c:pt>
                <c:pt idx="72">
                  <c:v>-1.5771058900000001</c:v>
                </c:pt>
                <c:pt idx="73">
                  <c:v>-1.5021058899999999</c:v>
                </c:pt>
                <c:pt idx="74">
                  <c:v>-1.21740589</c:v>
                </c:pt>
                <c:pt idx="75">
                  <c:v>-1.0294030080000001</c:v>
                </c:pt>
                <c:pt idx="76">
                  <c:v>-0.87170300800000011</c:v>
                </c:pt>
                <c:pt idx="77">
                  <c:v>-0.83730300800000002</c:v>
                </c:pt>
                <c:pt idx="78">
                  <c:v>-0.91330300799999997</c:v>
                </c:pt>
                <c:pt idx="79">
                  <c:v>-0.99740300800000004</c:v>
                </c:pt>
                <c:pt idx="80">
                  <c:v>-1.0384</c:v>
                </c:pt>
                <c:pt idx="81">
                  <c:v>-1.1083000000000001</c:v>
                </c:pt>
                <c:pt idx="82">
                  <c:v>-1.0498551109999998</c:v>
                </c:pt>
                <c:pt idx="83">
                  <c:v>-1.343</c:v>
                </c:pt>
                <c:pt idx="84">
                  <c:v>-1.8280000000000001</c:v>
                </c:pt>
                <c:pt idx="85">
                  <c:v>-1.413</c:v>
                </c:pt>
                <c:pt idx="86">
                  <c:v>-1.4685999999999999</c:v>
                </c:pt>
                <c:pt idx="87">
                  <c:v>-1.5752999999999999</c:v>
                </c:pt>
                <c:pt idx="88">
                  <c:v>-0.46560000000000001</c:v>
                </c:pt>
                <c:pt idx="89" formatCode="General">
                  <c:v>-0.6</c:v>
                </c:pt>
                <c:pt idx="90" formatCode="General">
                  <c:v>-0.5</c:v>
                </c:pt>
                <c:pt idx="91" formatCode="General">
                  <c:v>-0.4</c:v>
                </c:pt>
                <c:pt idx="92" formatCode="0.0">
                  <c:v>-0.41139999999999999</c:v>
                </c:pt>
                <c:pt idx="93" formatCode="0.0">
                  <c:v>-0.43290000000000001</c:v>
                </c:pt>
                <c:pt idx="94" formatCode="0.0">
                  <c:v>-0.313</c:v>
                </c:pt>
                <c:pt idx="95" formatCode="0.0">
                  <c:v>-0.38800000000000001</c:v>
                </c:pt>
                <c:pt idx="96" formatCode="0.0">
                  <c:v>-0.52800000000000002</c:v>
                </c:pt>
                <c:pt idx="97" formatCode="0.0">
                  <c:v>-0.34899999999999998</c:v>
                </c:pt>
                <c:pt idx="98" formatCode="0.0">
                  <c:v>-0.36099999999999999</c:v>
                </c:pt>
                <c:pt idx="99" formatCode="0.0">
                  <c:v>-0.63747916699999996</c:v>
                </c:pt>
                <c:pt idx="100" formatCode="0.0">
                  <c:v>-0.53867916699999996</c:v>
                </c:pt>
                <c:pt idx="101" formatCode="0.0">
                  <c:v>-0.481379167</c:v>
                </c:pt>
                <c:pt idx="102" formatCode="0.0">
                  <c:v>-0.54595416699999999</c:v>
                </c:pt>
                <c:pt idx="103" formatCode="0.0">
                  <c:v>-0.63619999999999999</c:v>
                </c:pt>
                <c:pt idx="104" formatCode="0.0">
                  <c:v>-0.61070000000000002</c:v>
                </c:pt>
                <c:pt idx="105" formatCode="0.0">
                  <c:v>-0.54410000000000003</c:v>
                </c:pt>
                <c:pt idx="106" formatCode="0.0">
                  <c:v>-0.60005898599999996</c:v>
                </c:pt>
                <c:pt idx="107" formatCode="0.0">
                  <c:v>-0.57640000000000002</c:v>
                </c:pt>
                <c:pt idx="108" formatCode="0.0">
                  <c:v>-0.46</c:v>
                </c:pt>
                <c:pt idx="109" formatCode="0.0">
                  <c:v>-0.34889999999999999</c:v>
                </c:pt>
                <c:pt idx="110" formatCode="0.0">
                  <c:v>-0.37369999999999998</c:v>
                </c:pt>
                <c:pt idx="111" formatCode="0.0">
                  <c:v>-0.52090000000000003</c:v>
                </c:pt>
                <c:pt idx="112" formatCode="0.0">
                  <c:v>-0.49349999999999999</c:v>
                </c:pt>
                <c:pt idx="113" formatCode="0.0">
                  <c:v>-0.47849999999999998</c:v>
                </c:pt>
                <c:pt idx="114" formatCode="0.0">
                  <c:v>-0.42130000000000001</c:v>
                </c:pt>
                <c:pt idx="115" formatCode="0.0">
                  <c:v>-0.50919999999999999</c:v>
                </c:pt>
                <c:pt idx="116" formatCode="0.0">
                  <c:v>-0.48280000000000001</c:v>
                </c:pt>
                <c:pt idx="117" formatCode="0.0">
                  <c:v>-0.68629999999999991</c:v>
                </c:pt>
                <c:pt idx="118" formatCode="0.0">
                  <c:v>-0.52949999999999997</c:v>
                </c:pt>
                <c:pt idx="119" formatCode="0.0">
                  <c:v>-0.55500000000000005</c:v>
                </c:pt>
                <c:pt idx="120" formatCode="0.0">
                  <c:v>-0.75249999999999995</c:v>
                </c:pt>
                <c:pt idx="121" formatCode="0.0">
                  <c:v>-0.6</c:v>
                </c:pt>
                <c:pt idx="122" formatCode="General">
                  <c:v>-0.8</c:v>
                </c:pt>
                <c:pt idx="123" formatCode="General">
                  <c:v>-0.7</c:v>
                </c:pt>
                <c:pt idx="124" formatCode="General">
                  <c:v>-0.6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58-43D0-AE13-F5E128C6F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718720"/>
        <c:axId val="108720512"/>
      </c:areaChart>
      <c:dateAx>
        <c:axId val="1087187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08720512"/>
        <c:crosses val="autoZero"/>
        <c:auto val="1"/>
        <c:lblOffset val="100"/>
        <c:baseTimeUnit val="months"/>
        <c:majorUnit val="4"/>
        <c:majorTimeUnit val="months"/>
        <c:minorUnit val="1"/>
        <c:minorTimeUnit val="months"/>
      </c:dateAx>
      <c:valAx>
        <c:axId val="108720512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087187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75393264106117E-2"/>
          <c:y val="0.6785895326219904"/>
          <c:w val="0.90668647261331792"/>
          <c:h val="0.134020754648146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solidFill>
        <a:schemeClr val="bg2">
          <a:lumMod val="90000"/>
        </a:schemeClr>
      </a:solidFill>
    </a:ln>
    <a:effectLst/>
  </c:spPr>
  <c:txPr>
    <a:bodyPr/>
    <a:lstStyle/>
    <a:p>
      <a:pPr>
        <a:defRPr>
          <a:solidFill>
            <a:schemeClr val="tx1"/>
          </a:solidFill>
          <a:latin typeface="Palatino Linotype" panose="0204050205050503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'БМТ Раис'!$A$6</c:f>
              <c:strCache>
                <c:ptCount val="1"/>
                <c:pt idx="0">
                  <c:v>Суратҳисоби муросилотии ташкилотҳои қарзӣ бо пули миллӣ</c:v>
                </c:pt>
              </c:strCache>
            </c:strRef>
          </c:tx>
          <c:spPr>
            <a:solidFill>
              <a:srgbClr val="BEA00E"/>
            </a:solidFill>
            <a:ln>
              <a:noFill/>
            </a:ln>
            <a:effectLst/>
          </c:spPr>
          <c:trendline>
            <c:spPr>
              <a:ln w="41275" cap="rnd">
                <a:solidFill>
                  <a:srgbClr val="C00000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numRef>
              <c:f>'БМТ Раис'!$B$3:$DW$3</c:f>
              <c:numCache>
                <c:formatCode>mmm\-yy</c:formatCode>
                <c:ptCount val="126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42154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42581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43099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43554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43981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  <c:pt idx="111">
                  <c:v>45046</c:v>
                </c:pt>
                <c:pt idx="112">
                  <c:v>45077</c:v>
                </c:pt>
                <c:pt idx="113">
                  <c:v>45107</c:v>
                </c:pt>
                <c:pt idx="114">
                  <c:v>45138</c:v>
                </c:pt>
                <c:pt idx="115">
                  <c:v>45169</c:v>
                </c:pt>
                <c:pt idx="116">
                  <c:v>45199</c:v>
                </c:pt>
                <c:pt idx="117">
                  <c:v>45230</c:v>
                </c:pt>
                <c:pt idx="118">
                  <c:v>45260</c:v>
                </c:pt>
                <c:pt idx="119">
                  <c:v>45291</c:v>
                </c:pt>
                <c:pt idx="120">
                  <c:v>45322</c:v>
                </c:pt>
                <c:pt idx="121">
                  <c:v>45351</c:v>
                </c:pt>
                <c:pt idx="122">
                  <c:v>45382</c:v>
                </c:pt>
                <c:pt idx="123">
                  <c:v>45412</c:v>
                </c:pt>
                <c:pt idx="124">
                  <c:v>45443</c:v>
                </c:pt>
                <c:pt idx="125">
                  <c:v>45473</c:v>
                </c:pt>
              </c:numCache>
            </c:numRef>
          </c:cat>
          <c:val>
            <c:numRef>
              <c:f>'БМТ Раис'!$B$6:$DW$6</c:f>
              <c:numCache>
                <c:formatCode>General</c:formatCode>
                <c:ptCount val="126"/>
                <c:pt idx="0">
                  <c:v>0.76138774600000003</c:v>
                </c:pt>
                <c:pt idx="1">
                  <c:v>0.43652680800000004</c:v>
                </c:pt>
                <c:pt idx="2">
                  <c:v>0.35071039199999998</c:v>
                </c:pt>
                <c:pt idx="3">
                  <c:v>0.35120571300000003</c:v>
                </c:pt>
                <c:pt idx="4">
                  <c:v>0.33803261299999998</c:v>
                </c:pt>
                <c:pt idx="5">
                  <c:v>0.29891319299999997</c:v>
                </c:pt>
                <c:pt idx="6">
                  <c:v>0.29083851500000002</c:v>
                </c:pt>
                <c:pt idx="7">
                  <c:v>0.27164989300000003</c:v>
                </c:pt>
                <c:pt idx="8">
                  <c:v>0.248238821</c:v>
                </c:pt>
                <c:pt idx="9">
                  <c:v>0.33371850399999997</c:v>
                </c:pt>
                <c:pt idx="10">
                  <c:v>0.16728517200000001</c:v>
                </c:pt>
                <c:pt idx="11">
                  <c:v>0.22303770999999997</c:v>
                </c:pt>
                <c:pt idx="12">
                  <c:v>0.24874011700000001</c:v>
                </c:pt>
                <c:pt idx="13">
                  <c:v>0.47998237999999999</c:v>
                </c:pt>
                <c:pt idx="14">
                  <c:v>0.222748263</c:v>
                </c:pt>
                <c:pt idx="15">
                  <c:v>0.35386257900000007</c:v>
                </c:pt>
                <c:pt idx="16">
                  <c:v>0.473332107</c:v>
                </c:pt>
                <c:pt idx="17">
                  <c:v>0.30551999600000002</c:v>
                </c:pt>
                <c:pt idx="18">
                  <c:v>0.32904402499999996</c:v>
                </c:pt>
                <c:pt idx="19">
                  <c:v>0.32817067500000002</c:v>
                </c:pt>
                <c:pt idx="20">
                  <c:v>0.28703286099999997</c:v>
                </c:pt>
                <c:pt idx="21">
                  <c:v>0.40852198900000003</c:v>
                </c:pt>
                <c:pt idx="22">
                  <c:v>0.456484312</c:v>
                </c:pt>
                <c:pt idx="23">
                  <c:v>0.42942013100000004</c:v>
                </c:pt>
                <c:pt idx="24">
                  <c:v>0.30236889099999997</c:v>
                </c:pt>
                <c:pt idx="25">
                  <c:v>0.32368919899999998</c:v>
                </c:pt>
                <c:pt idx="26">
                  <c:v>0.31229741500000002</c:v>
                </c:pt>
                <c:pt idx="27">
                  <c:v>0.37120133999999999</c:v>
                </c:pt>
                <c:pt idx="28">
                  <c:v>0.54806564999999996</c:v>
                </c:pt>
                <c:pt idx="29">
                  <c:v>0.58166647800000004</c:v>
                </c:pt>
                <c:pt idx="30">
                  <c:v>0.83148001000000005</c:v>
                </c:pt>
                <c:pt idx="31">
                  <c:v>0.75454699699999994</c:v>
                </c:pt>
                <c:pt idx="32">
                  <c:v>0.62244807700000004</c:v>
                </c:pt>
                <c:pt idx="33">
                  <c:v>0.69120777099999997</c:v>
                </c:pt>
                <c:pt idx="34">
                  <c:v>0.59663777900000003</c:v>
                </c:pt>
                <c:pt idx="35">
                  <c:v>0.66123712900000031</c:v>
                </c:pt>
                <c:pt idx="36">
                  <c:v>0.70514527398000004</c:v>
                </c:pt>
                <c:pt idx="37">
                  <c:v>0.77580261324999999</c:v>
                </c:pt>
                <c:pt idx="38">
                  <c:v>0.65613951789000002</c:v>
                </c:pt>
                <c:pt idx="39">
                  <c:v>0.88896910949999997</c:v>
                </c:pt>
                <c:pt idx="40">
                  <c:v>0.55253726922000002</c:v>
                </c:pt>
                <c:pt idx="41">
                  <c:v>0.39368160942000002</c:v>
                </c:pt>
                <c:pt idx="42">
                  <c:v>0.53767869057999995</c:v>
                </c:pt>
                <c:pt idx="43">
                  <c:v>0.53415933420999995</c:v>
                </c:pt>
                <c:pt idx="44">
                  <c:v>0.74492406496999997</c:v>
                </c:pt>
                <c:pt idx="45">
                  <c:v>0.73880255299999997</c:v>
                </c:pt>
                <c:pt idx="46">
                  <c:v>0.47814678900000002</c:v>
                </c:pt>
                <c:pt idx="47">
                  <c:v>0.63382518199999993</c:v>
                </c:pt>
                <c:pt idx="48">
                  <c:v>0.41548707299999993</c:v>
                </c:pt>
                <c:pt idx="49">
                  <c:v>0.95003144399999995</c:v>
                </c:pt>
                <c:pt idx="50">
                  <c:v>0.78175995399999998</c:v>
                </c:pt>
                <c:pt idx="51">
                  <c:v>0.96674911200000013</c:v>
                </c:pt>
                <c:pt idx="52">
                  <c:v>0.69946347200000003</c:v>
                </c:pt>
                <c:pt idx="53">
                  <c:v>0.53908905000000007</c:v>
                </c:pt>
                <c:pt idx="54">
                  <c:v>0.57707397300000007</c:v>
                </c:pt>
                <c:pt idx="55">
                  <c:v>0.52950773299999998</c:v>
                </c:pt>
                <c:pt idx="56">
                  <c:v>0.73195514500000003</c:v>
                </c:pt>
                <c:pt idx="57">
                  <c:v>0.59010488299999997</c:v>
                </c:pt>
                <c:pt idx="58">
                  <c:v>0.67351715099999998</c:v>
                </c:pt>
                <c:pt idx="59">
                  <c:v>0.82149154299999994</c:v>
                </c:pt>
                <c:pt idx="60">
                  <c:v>0.51513525800000004</c:v>
                </c:pt>
                <c:pt idx="61">
                  <c:v>0.64787324199999996</c:v>
                </c:pt>
                <c:pt idx="62">
                  <c:v>0.40247562099999995</c:v>
                </c:pt>
                <c:pt idx="63">
                  <c:v>0.61268931700000007</c:v>
                </c:pt>
                <c:pt idx="64">
                  <c:v>0.50137794899999999</c:v>
                </c:pt>
                <c:pt idx="65">
                  <c:v>0.47233280199999994</c:v>
                </c:pt>
                <c:pt idx="66">
                  <c:v>0.28396022063999998</c:v>
                </c:pt>
                <c:pt idx="67">
                  <c:v>0.39260004499999995</c:v>
                </c:pt>
                <c:pt idx="68">
                  <c:v>0.26813056600000001</c:v>
                </c:pt>
                <c:pt idx="69">
                  <c:v>0.31776953800000002</c:v>
                </c:pt>
                <c:pt idx="70">
                  <c:v>0.28581108100000002</c:v>
                </c:pt>
                <c:pt idx="71">
                  <c:v>0.38948881200000002</c:v>
                </c:pt>
                <c:pt idx="72">
                  <c:v>0.20182848299999998</c:v>
                </c:pt>
                <c:pt idx="73">
                  <c:v>0.24911882399999996</c:v>
                </c:pt>
                <c:pt idx="74">
                  <c:v>0.21771945700000001</c:v>
                </c:pt>
                <c:pt idx="75">
                  <c:v>0.49008480599999998</c:v>
                </c:pt>
                <c:pt idx="76">
                  <c:v>0.37987418900000003</c:v>
                </c:pt>
                <c:pt idx="77">
                  <c:v>0.38688752500000001</c:v>
                </c:pt>
                <c:pt idx="78">
                  <c:v>0.39067284299999999</c:v>
                </c:pt>
                <c:pt idx="79">
                  <c:v>0.31327071299999998</c:v>
                </c:pt>
                <c:pt idx="80">
                  <c:v>0.29573067999999997</c:v>
                </c:pt>
                <c:pt idx="81">
                  <c:v>0.59460000000000002</c:v>
                </c:pt>
                <c:pt idx="82">
                  <c:v>0.33779999999999999</c:v>
                </c:pt>
                <c:pt idx="83">
                  <c:v>0.72360000000000002</c:v>
                </c:pt>
                <c:pt idx="84">
                  <c:v>0.50280000000000002</c:v>
                </c:pt>
                <c:pt idx="85">
                  <c:v>0.34660000000000002</c:v>
                </c:pt>
                <c:pt idx="86">
                  <c:v>0.3629</c:v>
                </c:pt>
                <c:pt idx="87">
                  <c:v>0.29337048321999998</c:v>
                </c:pt>
                <c:pt idx="88">
                  <c:v>0.38405345800000001</c:v>
                </c:pt>
                <c:pt idx="89">
                  <c:v>1.370107932</c:v>
                </c:pt>
                <c:pt idx="90">
                  <c:v>0.9</c:v>
                </c:pt>
                <c:pt idx="91">
                  <c:v>0.5</c:v>
                </c:pt>
                <c:pt idx="92">
                  <c:v>0.4</c:v>
                </c:pt>
                <c:pt idx="93">
                  <c:v>0.3604</c:v>
                </c:pt>
                <c:pt idx="94">
                  <c:v>0.4899</c:v>
                </c:pt>
                <c:pt idx="95">
                  <c:v>0.68669999999999998</c:v>
                </c:pt>
                <c:pt idx="96">
                  <c:v>0.35099999999999998</c:v>
                </c:pt>
                <c:pt idx="97">
                  <c:v>0.64700000000000002</c:v>
                </c:pt>
                <c:pt idx="98">
                  <c:v>0.83599999999999997</c:v>
                </c:pt>
                <c:pt idx="99">
                  <c:v>0.93400000000000005</c:v>
                </c:pt>
                <c:pt idx="100">
                  <c:v>0.87270036799999995</c:v>
                </c:pt>
                <c:pt idx="101">
                  <c:v>1.7107079780000001</c:v>
                </c:pt>
                <c:pt idx="102">
                  <c:v>1.28051573482</c:v>
                </c:pt>
                <c:pt idx="103">
                  <c:v>1.4266237259300001</c:v>
                </c:pt>
                <c:pt idx="104">
                  <c:v>1.51439155507</c:v>
                </c:pt>
                <c:pt idx="105">
                  <c:v>1.5130313086599998</c:v>
                </c:pt>
                <c:pt idx="106">
                  <c:v>1.5018327244000005</c:v>
                </c:pt>
                <c:pt idx="107">
                  <c:v>2.2416634118200003</c:v>
                </c:pt>
                <c:pt idx="108">
                  <c:v>1.1439999999999999</c:v>
                </c:pt>
                <c:pt idx="109">
                  <c:v>1.8199000000000001</c:v>
                </c:pt>
                <c:pt idx="110">
                  <c:v>1.8782000000000001</c:v>
                </c:pt>
                <c:pt idx="111">
                  <c:v>2.0332892980000001</c:v>
                </c:pt>
                <c:pt idx="112">
                  <c:v>1.4992037110000003</c:v>
                </c:pt>
                <c:pt idx="113">
                  <c:v>1.5250464490000002</c:v>
                </c:pt>
                <c:pt idx="114">
                  <c:v>1.8294630800000002</c:v>
                </c:pt>
                <c:pt idx="115">
                  <c:v>1.4598212710000003</c:v>
                </c:pt>
                <c:pt idx="116">
                  <c:v>1.7728234679900003</c:v>
                </c:pt>
                <c:pt idx="117">
                  <c:v>2.0640285399999998</c:v>
                </c:pt>
                <c:pt idx="118">
                  <c:v>2.5475338709999997</c:v>
                </c:pt>
                <c:pt idx="119">
                  <c:v>1.995029033</c:v>
                </c:pt>
                <c:pt idx="120">
                  <c:v>2.1671529270000001</c:v>
                </c:pt>
                <c:pt idx="121">
                  <c:v>2.6530092178000002</c:v>
                </c:pt>
                <c:pt idx="122">
                  <c:v>2.8</c:v>
                </c:pt>
                <c:pt idx="123">
                  <c:v>2.8</c:v>
                </c:pt>
                <c:pt idx="124">
                  <c:v>3.1</c:v>
                </c:pt>
                <c:pt idx="125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1F-4479-A1BA-ACD68E2DA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729856"/>
        <c:axId val="108731392"/>
      </c:areaChart>
      <c:dateAx>
        <c:axId val="108729856"/>
        <c:scaling>
          <c:orientation val="minMax"/>
          <c:min val="41671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08731392"/>
        <c:crosses val="autoZero"/>
        <c:auto val="1"/>
        <c:lblOffset val="100"/>
        <c:baseTimeUnit val="months"/>
        <c:majorUnit val="4"/>
        <c:majorTimeUnit val="months"/>
      </c:dateAx>
      <c:valAx>
        <c:axId val="108731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087298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90000"/>
        </a:schemeClr>
      </a:solidFill>
    </a:ln>
    <a:effectLst/>
  </c:spPr>
  <c:txPr>
    <a:bodyPr/>
    <a:lstStyle/>
    <a:p>
      <a:pPr>
        <a:defRPr>
          <a:solidFill>
            <a:schemeClr val="tx1"/>
          </a:solidFill>
          <a:latin typeface="Palatino Linotype" panose="0204050205050503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274646848919161E-2"/>
          <c:y val="0.14696210104846888"/>
          <c:w val="0.88396652404035891"/>
          <c:h val="0.7443619205279548"/>
        </c:manualLayout>
      </c:layout>
      <c:lineChart>
        <c:grouping val="standard"/>
        <c:varyColors val="0"/>
        <c:ser>
          <c:idx val="0"/>
          <c:order val="0"/>
          <c:tx>
            <c:strRef>
              <c:f>'[Карзхои байнибонки_11.xlsx]Базаи Диаг'!$U$6</c:f>
              <c:strCache>
                <c:ptCount val="1"/>
                <c:pt idx="0">
                  <c:v>Меъёри фоизи  қарзҳои байнибонкӣ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6"/>
          </c:marker>
          <c:dLbls>
            <c:dLbl>
              <c:idx val="118"/>
              <c:layout>
                <c:manualLayout>
                  <c:x val="4.3661019084907E-2"/>
                  <c:y val="-4.454818476198108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</a:rPr>
                      <a:t>7,6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975-4C60-A21C-DFEEED4CB4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'[Карзхои байнибонки_11.xlsx]Базаи Диаг'!$AF$8:$AF$133</c:f>
              <c:numCache>
                <c:formatCode>mmm\-yy</c:formatCode>
                <c:ptCount val="12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  <c:pt idx="123">
                  <c:v>45383</c:v>
                </c:pt>
                <c:pt idx="124">
                  <c:v>45413</c:v>
                </c:pt>
                <c:pt idx="125">
                  <c:v>45444</c:v>
                </c:pt>
              </c:numCache>
            </c:numRef>
          </c:cat>
          <c:val>
            <c:numRef>
              <c:f>'[Карзхои байнибонки_11.xlsx]Базаи Диаг'!$AG$8:$AG$133</c:f>
              <c:numCache>
                <c:formatCode>General</c:formatCode>
                <c:ptCount val="126"/>
                <c:pt idx="0">
                  <c:v>17.3</c:v>
                </c:pt>
                <c:pt idx="1">
                  <c:v>17.5</c:v>
                </c:pt>
                <c:pt idx="2">
                  <c:v>20</c:v>
                </c:pt>
                <c:pt idx="3">
                  <c:v>16</c:v>
                </c:pt>
                <c:pt idx="4">
                  <c:v>15.1</c:v>
                </c:pt>
                <c:pt idx="5">
                  <c:v>14</c:v>
                </c:pt>
                <c:pt idx="6">
                  <c:v>16.600000000000001</c:v>
                </c:pt>
                <c:pt idx="8">
                  <c:v>17</c:v>
                </c:pt>
                <c:pt idx="9">
                  <c:v>16.100000000000001</c:v>
                </c:pt>
                <c:pt idx="10">
                  <c:v>15.4</c:v>
                </c:pt>
                <c:pt idx="11">
                  <c:v>16.2</c:v>
                </c:pt>
                <c:pt idx="12">
                  <c:v>17</c:v>
                </c:pt>
                <c:pt idx="13">
                  <c:v>18.8</c:v>
                </c:pt>
                <c:pt idx="14">
                  <c:v>19.5</c:v>
                </c:pt>
                <c:pt idx="15">
                  <c:v>21</c:v>
                </c:pt>
                <c:pt idx="16">
                  <c:v>19.899999999999999</c:v>
                </c:pt>
                <c:pt idx="17">
                  <c:v>23</c:v>
                </c:pt>
                <c:pt idx="18">
                  <c:v>23</c:v>
                </c:pt>
                <c:pt idx="19">
                  <c:v>19</c:v>
                </c:pt>
                <c:pt idx="20">
                  <c:v>18.5</c:v>
                </c:pt>
                <c:pt idx="21">
                  <c:v>18.5</c:v>
                </c:pt>
                <c:pt idx="22">
                  <c:v>18.5</c:v>
                </c:pt>
                <c:pt idx="23">
                  <c:v>21.6</c:v>
                </c:pt>
                <c:pt idx="24">
                  <c:v>16</c:v>
                </c:pt>
                <c:pt idx="25">
                  <c:v>18</c:v>
                </c:pt>
                <c:pt idx="26">
                  <c:v>18</c:v>
                </c:pt>
                <c:pt idx="28">
                  <c:v>24</c:v>
                </c:pt>
                <c:pt idx="31">
                  <c:v>18</c:v>
                </c:pt>
                <c:pt idx="36">
                  <c:v>29</c:v>
                </c:pt>
                <c:pt idx="38">
                  <c:v>26</c:v>
                </c:pt>
                <c:pt idx="39" formatCode="#,##0.00">
                  <c:v>18.585486932524006</c:v>
                </c:pt>
                <c:pt idx="40" formatCode="0.00">
                  <c:v>17.911936020323743</c:v>
                </c:pt>
                <c:pt idx="41" formatCode="0.00">
                  <c:v>18.155083686502746</c:v>
                </c:pt>
                <c:pt idx="42" formatCode="0.00">
                  <c:v>17</c:v>
                </c:pt>
                <c:pt idx="43" formatCode="0.00">
                  <c:v>17.314432989690722</c:v>
                </c:pt>
                <c:pt idx="44" formatCode="0.0">
                  <c:v>15.610169491525424</c:v>
                </c:pt>
                <c:pt idx="45" formatCode="0.0">
                  <c:v>18.317073170731707</c:v>
                </c:pt>
                <c:pt idx="46" formatCode="0.0">
                  <c:v>16</c:v>
                </c:pt>
                <c:pt idx="47" formatCode="0.0">
                  <c:v>16.672013932848134</c:v>
                </c:pt>
                <c:pt idx="48" formatCode="0.0">
                  <c:v>16.208530805687204</c:v>
                </c:pt>
                <c:pt idx="49" formatCode="0.0">
                  <c:v>15</c:v>
                </c:pt>
                <c:pt idx="50" formatCode="0.0">
                  <c:v>20</c:v>
                </c:pt>
                <c:pt idx="51" formatCode="0.0">
                  <c:v>16.080302484695714</c:v>
                </c:pt>
                <c:pt idx="52" formatCode="0.0">
                  <c:v>14.981132075471701</c:v>
                </c:pt>
                <c:pt idx="53" formatCode="0.0">
                  <c:v>16</c:v>
                </c:pt>
                <c:pt idx="54" formatCode="0.0">
                  <c:v>15.893509412756391</c:v>
                </c:pt>
                <c:pt idx="55" formatCode="0.0">
                  <c:v>14.162162162162161</c:v>
                </c:pt>
                <c:pt idx="56" formatCode="0.0">
                  <c:v>11.80120481927711</c:v>
                </c:pt>
                <c:pt idx="57" formatCode="0.0">
                  <c:v>14.918978912319647</c:v>
                </c:pt>
                <c:pt idx="58" formatCode="0.0">
                  <c:v>10.666666666666666</c:v>
                </c:pt>
                <c:pt idx="59" formatCode="0.0">
                  <c:v>11.835110637163421</c:v>
                </c:pt>
                <c:pt idx="60" formatCode="0.0">
                  <c:v>12.327</c:v>
                </c:pt>
                <c:pt idx="62" formatCode="0.0">
                  <c:v>14.7</c:v>
                </c:pt>
                <c:pt idx="63" formatCode="0.0">
                  <c:v>13.090756719702284</c:v>
                </c:pt>
                <c:pt idx="64">
                  <c:v>11.541025964204687</c:v>
                </c:pt>
                <c:pt idx="65">
                  <c:v>13.415000000000001</c:v>
                </c:pt>
                <c:pt idx="66">
                  <c:v>14</c:v>
                </c:pt>
                <c:pt idx="67">
                  <c:v>11.821428571428571</c:v>
                </c:pt>
                <c:pt idx="68">
                  <c:v>11.552780623035277</c:v>
                </c:pt>
                <c:pt idx="70">
                  <c:v>6.5</c:v>
                </c:pt>
                <c:pt idx="71">
                  <c:v>16</c:v>
                </c:pt>
                <c:pt idx="72" formatCode="0.0">
                  <c:v>14.58018867924528</c:v>
                </c:pt>
                <c:pt idx="73" formatCode="0.0">
                  <c:v>13.031007751937983</c:v>
                </c:pt>
                <c:pt idx="74" formatCode="0.0">
                  <c:v>13.21038961038961</c:v>
                </c:pt>
                <c:pt idx="75">
                  <c:v>13.21038961038961</c:v>
                </c:pt>
                <c:pt idx="76">
                  <c:v>13.21038961038961</c:v>
                </c:pt>
                <c:pt idx="77">
                  <c:v>13.21038961038961</c:v>
                </c:pt>
                <c:pt idx="78">
                  <c:v>12</c:v>
                </c:pt>
                <c:pt idx="79">
                  <c:v>12.18782722513089</c:v>
                </c:pt>
                <c:pt idx="80" formatCode="0.00">
                  <c:v>14.636944370508385</c:v>
                </c:pt>
                <c:pt idx="81">
                  <c:v>12.74273774182622</c:v>
                </c:pt>
                <c:pt idx="82">
                  <c:v>13</c:v>
                </c:pt>
                <c:pt idx="83">
                  <c:v>14</c:v>
                </c:pt>
                <c:pt idx="84">
                  <c:v>13</c:v>
                </c:pt>
                <c:pt idx="85" formatCode="0.0">
                  <c:v>13.084961529072446</c:v>
                </c:pt>
                <c:pt idx="86" formatCode="0.0">
                  <c:v>13.084961529072446</c:v>
                </c:pt>
                <c:pt idx="87" formatCode="0.0">
                  <c:v>13.084961529072446</c:v>
                </c:pt>
                <c:pt idx="88" formatCode="0.0">
                  <c:v>13.084961529072446</c:v>
                </c:pt>
                <c:pt idx="89" formatCode="0.0">
                  <c:v>12.520377076199591</c:v>
                </c:pt>
                <c:pt idx="90" formatCode="0.0">
                  <c:v>12.5</c:v>
                </c:pt>
                <c:pt idx="91" formatCode="0.0">
                  <c:v>12.3</c:v>
                </c:pt>
                <c:pt idx="92" formatCode="0.0">
                  <c:v>13</c:v>
                </c:pt>
                <c:pt idx="93" formatCode="0.0">
                  <c:v>12.2</c:v>
                </c:pt>
                <c:pt idx="94" formatCode="0.0">
                  <c:v>12</c:v>
                </c:pt>
                <c:pt idx="95" formatCode="0.0">
                  <c:v>11.3</c:v>
                </c:pt>
                <c:pt idx="96" formatCode="0.0">
                  <c:v>10.7</c:v>
                </c:pt>
                <c:pt idx="97" formatCode="0.0">
                  <c:v>11.1</c:v>
                </c:pt>
                <c:pt idx="98" formatCode="0.0">
                  <c:v>10.199999999999999</c:v>
                </c:pt>
                <c:pt idx="99" formatCode="0.0">
                  <c:v>11.1</c:v>
                </c:pt>
                <c:pt idx="100" formatCode="0.0">
                  <c:v>13.516113399563846</c:v>
                </c:pt>
                <c:pt idx="101" formatCode="0.0">
                  <c:v>11.772753595440072</c:v>
                </c:pt>
                <c:pt idx="102" formatCode="0.0">
                  <c:v>11.8</c:v>
                </c:pt>
                <c:pt idx="103" formatCode="0.0">
                  <c:v>13.26</c:v>
                </c:pt>
                <c:pt idx="104" formatCode="0.0">
                  <c:v>11.323557907312155</c:v>
                </c:pt>
                <c:pt idx="105" formatCode="0.0">
                  <c:v>14.553884799392735</c:v>
                </c:pt>
                <c:pt idx="106" formatCode="0.0">
                  <c:v>10.681167870109544</c:v>
                </c:pt>
                <c:pt idx="107" formatCode="0.0">
                  <c:v>13.972631573731995</c:v>
                </c:pt>
                <c:pt idx="108" formatCode="0.0">
                  <c:v>10.086604794466318</c:v>
                </c:pt>
                <c:pt idx="109" formatCode="0.0">
                  <c:v>11.99497305868692</c:v>
                </c:pt>
                <c:pt idx="110" formatCode="0.00">
                  <c:v>11.598114179478348</c:v>
                </c:pt>
                <c:pt idx="111" formatCode="0.0">
                  <c:v>12.269183922046285</c:v>
                </c:pt>
                <c:pt idx="112" formatCode="0.0">
                  <c:v>10.086592829203076</c:v>
                </c:pt>
                <c:pt idx="113" formatCode="0.0">
                  <c:v>9.5500000000000007</c:v>
                </c:pt>
                <c:pt idx="114" formatCode="0.0">
                  <c:v>8.3000000000000007</c:v>
                </c:pt>
                <c:pt idx="115" formatCode="0.0">
                  <c:v>12.45</c:v>
                </c:pt>
                <c:pt idx="116" formatCode="0.0">
                  <c:v>13.3</c:v>
                </c:pt>
                <c:pt idx="117" formatCode="0.00">
                  <c:v>9.3699999999999992</c:v>
                </c:pt>
                <c:pt idx="118" formatCode="0.00">
                  <c:v>9.7473264835395259</c:v>
                </c:pt>
                <c:pt idx="119" formatCode="0.00">
                  <c:v>10.930851063829788</c:v>
                </c:pt>
                <c:pt idx="120" formatCode="0.0">
                  <c:v>12.188475390156063</c:v>
                </c:pt>
                <c:pt idx="121" formatCode="0.00">
                  <c:v>10.328006842780809</c:v>
                </c:pt>
                <c:pt idx="122" formatCode="0.00">
                  <c:v>7.6355898786483092</c:v>
                </c:pt>
                <c:pt idx="123" formatCode="0.0">
                  <c:v>12.601915469498229</c:v>
                </c:pt>
                <c:pt idx="124" formatCode="0.0">
                  <c:v>10.768601190476192</c:v>
                </c:pt>
                <c:pt idx="125" formatCode="0.0">
                  <c:v>7.583333333333333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75-4C60-A21C-DFEEED4CB47E}"/>
            </c:ext>
          </c:extLst>
        </c:ser>
        <c:ser>
          <c:idx val="2"/>
          <c:order val="1"/>
          <c:tx>
            <c:strRef>
              <c:f>'[Карзхои байнибонки_11.xlsx]Базаи Диаг'!$Q$6</c:f>
              <c:strCache>
                <c:ptCount val="1"/>
                <c:pt idx="0">
                  <c:v>Меъёри бозтамвил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75-4C60-A21C-DFEEED4CB47E}"/>
                </c:ext>
              </c:extLst>
            </c:dLbl>
            <c:dLbl>
              <c:idx val="116"/>
              <c:layout>
                <c:manualLayout>
                  <c:x val="5.8725860770556484E-2"/>
                  <c:y val="4.6145874690843129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B050"/>
                        </a:solidFill>
                      </a:rPr>
                      <a:t>9,3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975-4C60-A21C-DFEEED4CB4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'[Карзхои байнибонки_11.xlsx]Базаи Диаг'!$AF$8:$AF$133</c:f>
              <c:numCache>
                <c:formatCode>mmm\-yy</c:formatCode>
                <c:ptCount val="12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  <c:pt idx="123">
                  <c:v>45383</c:v>
                </c:pt>
                <c:pt idx="124">
                  <c:v>45413</c:v>
                </c:pt>
                <c:pt idx="125">
                  <c:v>45444</c:v>
                </c:pt>
              </c:numCache>
            </c:numRef>
          </c:cat>
          <c:val>
            <c:numRef>
              <c:f>'[Карзхои байнибонки_11.xlsx]Базаи Диаг'!$AI$8:$AI$133</c:f>
              <c:numCache>
                <c:formatCode>0.0</c:formatCode>
                <c:ptCount val="126"/>
                <c:pt idx="0">
                  <c:v>5</c:v>
                </c:pt>
                <c:pt idx="1">
                  <c:v>4.8</c:v>
                </c:pt>
                <c:pt idx="2">
                  <c:v>4.8</c:v>
                </c:pt>
                <c:pt idx="3">
                  <c:v>4.8</c:v>
                </c:pt>
                <c:pt idx="4">
                  <c:v>5.26</c:v>
                </c:pt>
                <c:pt idx="5">
                  <c:v>5.9</c:v>
                </c:pt>
                <c:pt idx="6">
                  <c:v>5.9</c:v>
                </c:pt>
                <c:pt idx="7">
                  <c:v>5.9</c:v>
                </c:pt>
                <c:pt idx="8">
                  <c:v>5.9</c:v>
                </c:pt>
                <c:pt idx="9">
                  <c:v>6.84</c:v>
                </c:pt>
                <c:pt idx="10">
                  <c:v>6.9</c:v>
                </c:pt>
                <c:pt idx="11">
                  <c:v>7.25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  <c:pt idx="29">
                  <c:v>9</c:v>
                </c:pt>
                <c:pt idx="30">
                  <c:v>10.1</c:v>
                </c:pt>
                <c:pt idx="31">
                  <c:v>11</c:v>
                </c:pt>
                <c:pt idx="32">
                  <c:v>11</c:v>
                </c:pt>
                <c:pt idx="33">
                  <c:v>11</c:v>
                </c:pt>
                <c:pt idx="34">
                  <c:v>11</c:v>
                </c:pt>
                <c:pt idx="35">
                  <c:v>11</c:v>
                </c:pt>
                <c:pt idx="36">
                  <c:v>11.05</c:v>
                </c:pt>
                <c:pt idx="37">
                  <c:v>12.5</c:v>
                </c:pt>
                <c:pt idx="38">
                  <c:v>13.85483870967742</c:v>
                </c:pt>
                <c:pt idx="39">
                  <c:v>16</c:v>
                </c:pt>
                <c:pt idx="40">
                  <c:v>16</c:v>
                </c:pt>
                <c:pt idx="41">
                  <c:v>16</c:v>
                </c:pt>
                <c:pt idx="42">
                  <c:v>16</c:v>
                </c:pt>
                <c:pt idx="43">
                  <c:v>16</c:v>
                </c:pt>
                <c:pt idx="44">
                  <c:v>16</c:v>
                </c:pt>
                <c:pt idx="45">
                  <c:v>16</c:v>
                </c:pt>
                <c:pt idx="46">
                  <c:v>16</c:v>
                </c:pt>
                <c:pt idx="47">
                  <c:v>16</c:v>
                </c:pt>
                <c:pt idx="48">
                  <c:v>14.75</c:v>
                </c:pt>
                <c:pt idx="49">
                  <c:v>14.75</c:v>
                </c:pt>
                <c:pt idx="50">
                  <c:v>14</c:v>
                </c:pt>
                <c:pt idx="51">
                  <c:v>14</c:v>
                </c:pt>
                <c:pt idx="52">
                  <c:v>14</c:v>
                </c:pt>
                <c:pt idx="53">
                  <c:v>14</c:v>
                </c:pt>
                <c:pt idx="54">
                  <c:v>14</c:v>
                </c:pt>
                <c:pt idx="55">
                  <c:v>14</c:v>
                </c:pt>
                <c:pt idx="56">
                  <c:v>14</c:v>
                </c:pt>
                <c:pt idx="57">
                  <c:v>14</c:v>
                </c:pt>
                <c:pt idx="58">
                  <c:v>14</c:v>
                </c:pt>
                <c:pt idx="59">
                  <c:v>14</c:v>
                </c:pt>
                <c:pt idx="60">
                  <c:v>14</c:v>
                </c:pt>
                <c:pt idx="61">
                  <c:v>14.75</c:v>
                </c:pt>
                <c:pt idx="62">
                  <c:v>14.75</c:v>
                </c:pt>
                <c:pt idx="63">
                  <c:v>14.75</c:v>
                </c:pt>
                <c:pt idx="64">
                  <c:v>14.75</c:v>
                </c:pt>
                <c:pt idx="65">
                  <c:v>13.25</c:v>
                </c:pt>
                <c:pt idx="66">
                  <c:v>13.25</c:v>
                </c:pt>
                <c:pt idx="67">
                  <c:v>13.25</c:v>
                </c:pt>
                <c:pt idx="68">
                  <c:v>13.25</c:v>
                </c:pt>
                <c:pt idx="69">
                  <c:v>13.25</c:v>
                </c:pt>
                <c:pt idx="70">
                  <c:v>13.25</c:v>
                </c:pt>
                <c:pt idx="71">
                  <c:v>12.25</c:v>
                </c:pt>
                <c:pt idx="72">
                  <c:v>12.25</c:v>
                </c:pt>
                <c:pt idx="73">
                  <c:v>12.75</c:v>
                </c:pt>
                <c:pt idx="74">
                  <c:v>12.75</c:v>
                </c:pt>
                <c:pt idx="75">
                  <c:v>12.75</c:v>
                </c:pt>
                <c:pt idx="76">
                  <c:v>11.75</c:v>
                </c:pt>
                <c:pt idx="77">
                  <c:v>11.75</c:v>
                </c:pt>
                <c:pt idx="78">
                  <c:v>11.75</c:v>
                </c:pt>
                <c:pt idx="79">
                  <c:v>10.75</c:v>
                </c:pt>
                <c:pt idx="80">
                  <c:v>10.75</c:v>
                </c:pt>
                <c:pt idx="81" formatCode="General">
                  <c:v>10.75</c:v>
                </c:pt>
                <c:pt idx="82" formatCode="General">
                  <c:v>10.75</c:v>
                </c:pt>
                <c:pt idx="83" formatCode="General">
                  <c:v>10.75</c:v>
                </c:pt>
                <c:pt idx="84" formatCode="General">
                  <c:v>10.75</c:v>
                </c:pt>
                <c:pt idx="85">
                  <c:v>11</c:v>
                </c:pt>
                <c:pt idx="86">
                  <c:v>11</c:v>
                </c:pt>
                <c:pt idx="87" formatCode="General">
                  <c:v>12</c:v>
                </c:pt>
                <c:pt idx="88">
                  <c:v>12</c:v>
                </c:pt>
                <c:pt idx="89" formatCode="General">
                  <c:v>12</c:v>
                </c:pt>
                <c:pt idx="90">
                  <c:v>12</c:v>
                </c:pt>
                <c:pt idx="91" formatCode="General">
                  <c:v>13</c:v>
                </c:pt>
                <c:pt idx="92">
                  <c:v>13</c:v>
                </c:pt>
                <c:pt idx="93">
                  <c:v>13.25</c:v>
                </c:pt>
                <c:pt idx="94">
                  <c:v>13.25</c:v>
                </c:pt>
                <c:pt idx="95">
                  <c:v>13.25</c:v>
                </c:pt>
                <c:pt idx="96">
                  <c:v>13.25</c:v>
                </c:pt>
                <c:pt idx="97">
                  <c:v>13.25</c:v>
                </c:pt>
                <c:pt idx="98">
                  <c:v>13.25</c:v>
                </c:pt>
                <c:pt idx="99">
                  <c:v>13.25</c:v>
                </c:pt>
                <c:pt idx="100">
                  <c:v>13.25</c:v>
                </c:pt>
                <c:pt idx="101">
                  <c:v>13.25</c:v>
                </c:pt>
                <c:pt idx="102">
                  <c:v>13.25</c:v>
                </c:pt>
                <c:pt idx="103">
                  <c:v>13.5</c:v>
                </c:pt>
                <c:pt idx="104">
                  <c:v>13.5</c:v>
                </c:pt>
                <c:pt idx="105">
                  <c:v>13.5</c:v>
                </c:pt>
                <c:pt idx="106">
                  <c:v>13</c:v>
                </c:pt>
                <c:pt idx="107">
                  <c:v>13</c:v>
                </c:pt>
                <c:pt idx="108">
                  <c:v>13</c:v>
                </c:pt>
                <c:pt idx="109">
                  <c:v>11</c:v>
                </c:pt>
                <c:pt idx="110">
                  <c:v>11</c:v>
                </c:pt>
                <c:pt idx="111">
                  <c:v>11</c:v>
                </c:pt>
                <c:pt idx="112">
                  <c:v>10</c:v>
                </c:pt>
                <c:pt idx="113">
                  <c:v>10</c:v>
                </c:pt>
                <c:pt idx="114">
                  <c:v>10</c:v>
                </c:pt>
                <c:pt idx="115">
                  <c:v>10</c:v>
                </c:pt>
                <c:pt idx="116">
                  <c:v>10</c:v>
                </c:pt>
                <c:pt idx="117">
                  <c:v>10</c:v>
                </c:pt>
                <c:pt idx="118">
                  <c:v>10</c:v>
                </c:pt>
                <c:pt idx="119">
                  <c:v>10</c:v>
                </c:pt>
                <c:pt idx="120">
                  <c:v>10</c:v>
                </c:pt>
                <c:pt idx="121">
                  <c:v>9.5</c:v>
                </c:pt>
                <c:pt idx="122">
                  <c:v>9.5</c:v>
                </c:pt>
                <c:pt idx="123">
                  <c:v>9.5</c:v>
                </c:pt>
                <c:pt idx="124">
                  <c:v>9.25</c:v>
                </c:pt>
                <c:pt idx="125">
                  <c:v>9.25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975-4C60-A21C-DFEEED4CB47E}"/>
            </c:ext>
          </c:extLst>
        </c:ser>
        <c:ser>
          <c:idx val="3"/>
          <c:order val="2"/>
          <c:tx>
            <c:strRef>
              <c:f>'[Карзхои байнибонки_11.xlsx]Базаи Диаг'!$R$6</c:f>
              <c:strCache>
                <c:ptCount val="1"/>
                <c:pt idx="0">
                  <c:v>Меъёри фоизи қарзи овернайт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18"/>
              <c:layout>
                <c:manualLayout>
                  <c:x val="4.6440039692996357E-2"/>
                  <c:y val="-5.4134324335153368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FF0000"/>
                        </a:solidFill>
                      </a:rPr>
                      <a:t>12,3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975-4C60-A21C-DFEEED4CB4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'[Карзхои байнибонки_11.xlsx]Базаи Диаг'!$AF$8:$AF$133</c:f>
              <c:numCache>
                <c:formatCode>mmm\-yy</c:formatCode>
                <c:ptCount val="12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  <c:pt idx="123">
                  <c:v>45383</c:v>
                </c:pt>
                <c:pt idx="124">
                  <c:v>45413</c:v>
                </c:pt>
                <c:pt idx="125">
                  <c:v>45444</c:v>
                </c:pt>
              </c:numCache>
            </c:numRef>
          </c:cat>
          <c:val>
            <c:numRef>
              <c:f>'[Карзхои байнибонки_11.xlsx]Базаи Диаг'!$AJ$8:$AJ$133</c:f>
              <c:numCache>
                <c:formatCode>General</c:formatCode>
                <c:ptCount val="126"/>
                <c:pt idx="37">
                  <c:v>16.5</c:v>
                </c:pt>
                <c:pt idx="38">
                  <c:v>17</c:v>
                </c:pt>
                <c:pt idx="39">
                  <c:v>18</c:v>
                </c:pt>
                <c:pt idx="40">
                  <c:v>18</c:v>
                </c:pt>
                <c:pt idx="41">
                  <c:v>18</c:v>
                </c:pt>
                <c:pt idx="42">
                  <c:v>18</c:v>
                </c:pt>
                <c:pt idx="43">
                  <c:v>18</c:v>
                </c:pt>
                <c:pt idx="44">
                  <c:v>18</c:v>
                </c:pt>
                <c:pt idx="45">
                  <c:v>18</c:v>
                </c:pt>
                <c:pt idx="46">
                  <c:v>18</c:v>
                </c:pt>
                <c:pt idx="47">
                  <c:v>18</c:v>
                </c:pt>
                <c:pt idx="48">
                  <c:v>16.75</c:v>
                </c:pt>
                <c:pt idx="49">
                  <c:v>16.75</c:v>
                </c:pt>
                <c:pt idx="50">
                  <c:v>16</c:v>
                </c:pt>
                <c:pt idx="51">
                  <c:v>16</c:v>
                </c:pt>
                <c:pt idx="52">
                  <c:v>16</c:v>
                </c:pt>
                <c:pt idx="53">
                  <c:v>15</c:v>
                </c:pt>
                <c:pt idx="54">
                  <c:v>15</c:v>
                </c:pt>
                <c:pt idx="55">
                  <c:v>15</c:v>
                </c:pt>
                <c:pt idx="56">
                  <c:v>15</c:v>
                </c:pt>
                <c:pt idx="57">
                  <c:v>15</c:v>
                </c:pt>
                <c:pt idx="58">
                  <c:v>15</c:v>
                </c:pt>
                <c:pt idx="59">
                  <c:v>15</c:v>
                </c:pt>
                <c:pt idx="60">
                  <c:v>15</c:v>
                </c:pt>
                <c:pt idx="61">
                  <c:v>15.75</c:v>
                </c:pt>
                <c:pt idx="62">
                  <c:v>15.75</c:v>
                </c:pt>
                <c:pt idx="63">
                  <c:v>15.75</c:v>
                </c:pt>
                <c:pt idx="64">
                  <c:v>15.75</c:v>
                </c:pt>
                <c:pt idx="65">
                  <c:v>15.25</c:v>
                </c:pt>
                <c:pt idx="66">
                  <c:v>15.25</c:v>
                </c:pt>
                <c:pt idx="67">
                  <c:v>15.25</c:v>
                </c:pt>
                <c:pt idx="68">
                  <c:v>15.25</c:v>
                </c:pt>
                <c:pt idx="69">
                  <c:v>15.25</c:v>
                </c:pt>
                <c:pt idx="70">
                  <c:v>15.25</c:v>
                </c:pt>
                <c:pt idx="71">
                  <c:v>14.25</c:v>
                </c:pt>
                <c:pt idx="72">
                  <c:v>14.25</c:v>
                </c:pt>
                <c:pt idx="73">
                  <c:v>14.75</c:v>
                </c:pt>
                <c:pt idx="74">
                  <c:v>14.75</c:v>
                </c:pt>
                <c:pt idx="75">
                  <c:v>14.75</c:v>
                </c:pt>
                <c:pt idx="76">
                  <c:v>13.75</c:v>
                </c:pt>
                <c:pt idx="77">
                  <c:v>13.75</c:v>
                </c:pt>
                <c:pt idx="78">
                  <c:v>13.75</c:v>
                </c:pt>
                <c:pt idx="79">
                  <c:v>12.75</c:v>
                </c:pt>
                <c:pt idx="80">
                  <c:v>12.75</c:v>
                </c:pt>
                <c:pt idx="81">
                  <c:v>12.75</c:v>
                </c:pt>
                <c:pt idx="82">
                  <c:v>12.75</c:v>
                </c:pt>
                <c:pt idx="83">
                  <c:v>12.75</c:v>
                </c:pt>
                <c:pt idx="84">
                  <c:v>12.75</c:v>
                </c:pt>
                <c:pt idx="85" formatCode="0.0">
                  <c:v>13</c:v>
                </c:pt>
                <c:pt idx="86" formatCode="0.0">
                  <c:v>13</c:v>
                </c:pt>
                <c:pt idx="87">
                  <c:v>14</c:v>
                </c:pt>
                <c:pt idx="88" formatCode="0.0">
                  <c:v>14</c:v>
                </c:pt>
                <c:pt idx="89">
                  <c:v>14</c:v>
                </c:pt>
                <c:pt idx="90">
                  <c:v>14</c:v>
                </c:pt>
                <c:pt idx="91">
                  <c:v>15</c:v>
                </c:pt>
                <c:pt idx="92">
                  <c:v>15</c:v>
                </c:pt>
                <c:pt idx="93" formatCode="0.0">
                  <c:v>15.25</c:v>
                </c:pt>
                <c:pt idx="94" formatCode="0.0">
                  <c:v>15.25</c:v>
                </c:pt>
                <c:pt idx="95" formatCode="0.0">
                  <c:v>15.25</c:v>
                </c:pt>
                <c:pt idx="96" formatCode="0.0">
                  <c:v>15.25</c:v>
                </c:pt>
                <c:pt idx="97" formatCode="0.0">
                  <c:v>16.25</c:v>
                </c:pt>
                <c:pt idx="98" formatCode="0.0">
                  <c:v>16.25</c:v>
                </c:pt>
                <c:pt idx="99" formatCode="0.0">
                  <c:v>16.25</c:v>
                </c:pt>
                <c:pt idx="100" formatCode="0.0">
                  <c:v>16.25</c:v>
                </c:pt>
                <c:pt idx="101" formatCode="0.0">
                  <c:v>16.25</c:v>
                </c:pt>
                <c:pt idx="102" formatCode="0.0">
                  <c:v>16.25</c:v>
                </c:pt>
                <c:pt idx="103" formatCode="0.0">
                  <c:v>16.5</c:v>
                </c:pt>
                <c:pt idx="104" formatCode="0.0">
                  <c:v>16.5</c:v>
                </c:pt>
                <c:pt idx="105" formatCode="0.0">
                  <c:v>16.5</c:v>
                </c:pt>
                <c:pt idx="106" formatCode="0.0">
                  <c:v>16</c:v>
                </c:pt>
                <c:pt idx="107" formatCode="0.0">
                  <c:v>16</c:v>
                </c:pt>
                <c:pt idx="108" formatCode="0.0">
                  <c:v>16</c:v>
                </c:pt>
                <c:pt idx="109" formatCode="0.0">
                  <c:v>14</c:v>
                </c:pt>
                <c:pt idx="110" formatCode="0.0">
                  <c:v>14</c:v>
                </c:pt>
                <c:pt idx="111" formatCode="0.0">
                  <c:v>14</c:v>
                </c:pt>
                <c:pt idx="112" formatCode="0.0">
                  <c:v>13</c:v>
                </c:pt>
                <c:pt idx="113" formatCode="0.0">
                  <c:v>13</c:v>
                </c:pt>
                <c:pt idx="114" formatCode="0.0">
                  <c:v>13</c:v>
                </c:pt>
                <c:pt idx="115" formatCode="0.0">
                  <c:v>13</c:v>
                </c:pt>
                <c:pt idx="116" formatCode="0.0">
                  <c:v>13</c:v>
                </c:pt>
                <c:pt idx="117" formatCode="0.0">
                  <c:v>13</c:v>
                </c:pt>
                <c:pt idx="118" formatCode="0.0">
                  <c:v>13</c:v>
                </c:pt>
                <c:pt idx="119" formatCode="0.0">
                  <c:v>13</c:v>
                </c:pt>
                <c:pt idx="120" formatCode="0.0">
                  <c:v>13</c:v>
                </c:pt>
                <c:pt idx="121" formatCode="0.0">
                  <c:v>12.5</c:v>
                </c:pt>
                <c:pt idx="122" formatCode="0.0">
                  <c:v>12.5</c:v>
                </c:pt>
                <c:pt idx="123" formatCode="0.0">
                  <c:v>12.5</c:v>
                </c:pt>
                <c:pt idx="124" formatCode="0.0">
                  <c:v>12.25</c:v>
                </c:pt>
                <c:pt idx="125" formatCode="0.0">
                  <c:v>12.25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975-4C60-A21C-DFEEED4CB47E}"/>
            </c:ext>
          </c:extLst>
        </c:ser>
        <c:ser>
          <c:idx val="4"/>
          <c:order val="3"/>
          <c:tx>
            <c:strRef>
              <c:f>'[Карзхои байнибонки_11.xlsx]Sheet1 (2)'!$S$6</c:f>
              <c:strCache>
                <c:ptCount val="1"/>
                <c:pt idx="0">
                  <c:v>Меъёри фоизи амонати овернайт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118"/>
              <c:layout>
                <c:manualLayout>
                  <c:x val="4.091233015854636E-2"/>
                  <c:y val="8.1830044766279225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B0F0"/>
                        </a:solidFill>
                      </a:rPr>
                      <a:t>6,3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975-4C60-A21C-DFEEED4CB4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'[Карзхои байнибонки_11.xlsx]Базаи Диаг'!$AF$8:$AF$133</c:f>
              <c:numCache>
                <c:formatCode>mmm\-yy</c:formatCode>
                <c:ptCount val="12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  <c:pt idx="123">
                  <c:v>45383</c:v>
                </c:pt>
                <c:pt idx="124">
                  <c:v>45413</c:v>
                </c:pt>
                <c:pt idx="125">
                  <c:v>45444</c:v>
                </c:pt>
              </c:numCache>
            </c:numRef>
          </c:cat>
          <c:val>
            <c:numRef>
              <c:f>'[Карзхои байнибонки_11.xlsx]Базаи Диаг'!$AK$8:$AK$133</c:f>
              <c:numCache>
                <c:formatCode>General</c:formatCode>
                <c:ptCount val="126"/>
                <c:pt idx="43" formatCode="0.0">
                  <c:v>6</c:v>
                </c:pt>
                <c:pt idx="44" formatCode="0.0">
                  <c:v>6</c:v>
                </c:pt>
                <c:pt idx="45" formatCode="0.0">
                  <c:v>6</c:v>
                </c:pt>
                <c:pt idx="46" formatCode="0.0">
                  <c:v>6</c:v>
                </c:pt>
                <c:pt idx="47" formatCode="0.0">
                  <c:v>6</c:v>
                </c:pt>
                <c:pt idx="48" formatCode="0.0">
                  <c:v>6</c:v>
                </c:pt>
                <c:pt idx="49" formatCode="0.0">
                  <c:v>6</c:v>
                </c:pt>
                <c:pt idx="50" formatCode="0.0">
                  <c:v>7</c:v>
                </c:pt>
                <c:pt idx="51" formatCode="0.0">
                  <c:v>7</c:v>
                </c:pt>
                <c:pt idx="52" formatCode="0.0">
                  <c:v>7</c:v>
                </c:pt>
                <c:pt idx="53" formatCode="0.0">
                  <c:v>5</c:v>
                </c:pt>
                <c:pt idx="54" formatCode="0.0">
                  <c:v>5</c:v>
                </c:pt>
                <c:pt idx="55" formatCode="0.0">
                  <c:v>5</c:v>
                </c:pt>
                <c:pt idx="56" formatCode="0.0">
                  <c:v>5</c:v>
                </c:pt>
                <c:pt idx="57" formatCode="0.0">
                  <c:v>5</c:v>
                </c:pt>
                <c:pt idx="58" formatCode="0.0">
                  <c:v>5</c:v>
                </c:pt>
                <c:pt idx="59" formatCode="0.0">
                  <c:v>5</c:v>
                </c:pt>
                <c:pt idx="60" formatCode="0.0">
                  <c:v>5</c:v>
                </c:pt>
                <c:pt idx="61" formatCode="0.0">
                  <c:v>5</c:v>
                </c:pt>
                <c:pt idx="62" formatCode="0.0">
                  <c:v>5</c:v>
                </c:pt>
                <c:pt idx="63" formatCode="0.0">
                  <c:v>9</c:v>
                </c:pt>
                <c:pt idx="64" formatCode="0.0">
                  <c:v>9</c:v>
                </c:pt>
                <c:pt idx="65" formatCode="0.0">
                  <c:v>11.25</c:v>
                </c:pt>
                <c:pt idx="66" formatCode="0.0">
                  <c:v>11.25</c:v>
                </c:pt>
                <c:pt idx="67" formatCode="0.0">
                  <c:v>11.25</c:v>
                </c:pt>
                <c:pt idx="68" formatCode="0.0">
                  <c:v>11.25</c:v>
                </c:pt>
                <c:pt idx="69" formatCode="0.0">
                  <c:v>11.25</c:v>
                </c:pt>
                <c:pt idx="70" formatCode="0.0">
                  <c:v>11.25</c:v>
                </c:pt>
                <c:pt idx="71" formatCode="0.0">
                  <c:v>10.25</c:v>
                </c:pt>
                <c:pt idx="72" formatCode="0.0">
                  <c:v>10.25</c:v>
                </c:pt>
                <c:pt idx="73" formatCode="0.0">
                  <c:v>10.75</c:v>
                </c:pt>
                <c:pt idx="74" formatCode="0.0">
                  <c:v>10.75</c:v>
                </c:pt>
                <c:pt idx="75" formatCode="0.0">
                  <c:v>10.75</c:v>
                </c:pt>
                <c:pt idx="76" formatCode="0.0">
                  <c:v>9.75</c:v>
                </c:pt>
                <c:pt idx="77" formatCode="0.0">
                  <c:v>9.75</c:v>
                </c:pt>
                <c:pt idx="78" formatCode="0.0">
                  <c:v>9.75</c:v>
                </c:pt>
                <c:pt idx="79" formatCode="0.0">
                  <c:v>8.75</c:v>
                </c:pt>
                <c:pt idx="80" formatCode="0.0">
                  <c:v>8.75</c:v>
                </c:pt>
                <c:pt idx="81">
                  <c:v>8.75</c:v>
                </c:pt>
                <c:pt idx="82">
                  <c:v>8.75</c:v>
                </c:pt>
                <c:pt idx="83">
                  <c:v>8.75</c:v>
                </c:pt>
                <c:pt idx="84">
                  <c:v>8.75</c:v>
                </c:pt>
                <c:pt idx="85" formatCode="0.0">
                  <c:v>9</c:v>
                </c:pt>
                <c:pt idx="86" formatCode="0.0">
                  <c:v>9</c:v>
                </c:pt>
                <c:pt idx="87">
                  <c:v>10</c:v>
                </c:pt>
                <c:pt idx="88" formatCode="0.0">
                  <c:v>10</c:v>
                </c:pt>
                <c:pt idx="89" formatCode="0.0">
                  <c:v>10</c:v>
                </c:pt>
                <c:pt idx="90" formatCode="0.0">
                  <c:v>10</c:v>
                </c:pt>
                <c:pt idx="91" formatCode="0.0">
                  <c:v>11</c:v>
                </c:pt>
                <c:pt idx="92" formatCode="0.0">
                  <c:v>11</c:v>
                </c:pt>
                <c:pt idx="93" formatCode="0.0">
                  <c:v>11.25</c:v>
                </c:pt>
                <c:pt idx="94" formatCode="0.0">
                  <c:v>11.25</c:v>
                </c:pt>
                <c:pt idx="95" formatCode="0.0">
                  <c:v>11.25</c:v>
                </c:pt>
                <c:pt idx="96" formatCode="0.0">
                  <c:v>11.25</c:v>
                </c:pt>
                <c:pt idx="97" formatCode="0.0">
                  <c:v>10.25</c:v>
                </c:pt>
                <c:pt idx="98" formatCode="0.0">
                  <c:v>10.25</c:v>
                </c:pt>
                <c:pt idx="99" formatCode="0.0">
                  <c:v>10.25</c:v>
                </c:pt>
                <c:pt idx="100" formatCode="0.0">
                  <c:v>10.25</c:v>
                </c:pt>
                <c:pt idx="101" formatCode="0.0">
                  <c:v>10.25</c:v>
                </c:pt>
                <c:pt idx="102" formatCode="0.0">
                  <c:v>10.25</c:v>
                </c:pt>
                <c:pt idx="103" formatCode="0.0">
                  <c:v>10.5</c:v>
                </c:pt>
                <c:pt idx="104" formatCode="0.0">
                  <c:v>10.5</c:v>
                </c:pt>
                <c:pt idx="105" formatCode="0.0">
                  <c:v>10.5</c:v>
                </c:pt>
                <c:pt idx="106" formatCode="0.0">
                  <c:v>10</c:v>
                </c:pt>
                <c:pt idx="107" formatCode="0.0">
                  <c:v>10</c:v>
                </c:pt>
                <c:pt idx="108" formatCode="0.0">
                  <c:v>10</c:v>
                </c:pt>
                <c:pt idx="109" formatCode="0.0">
                  <c:v>8</c:v>
                </c:pt>
                <c:pt idx="110" formatCode="0.0">
                  <c:v>8</c:v>
                </c:pt>
                <c:pt idx="111" formatCode="0.0">
                  <c:v>8</c:v>
                </c:pt>
                <c:pt idx="112" formatCode="0.0">
                  <c:v>7</c:v>
                </c:pt>
                <c:pt idx="113" formatCode="0.0">
                  <c:v>7</c:v>
                </c:pt>
                <c:pt idx="114" formatCode="0.0">
                  <c:v>7</c:v>
                </c:pt>
                <c:pt idx="115" formatCode="0.0">
                  <c:v>7</c:v>
                </c:pt>
                <c:pt idx="116" formatCode="0.0">
                  <c:v>7</c:v>
                </c:pt>
                <c:pt idx="117" formatCode="0.0">
                  <c:v>7</c:v>
                </c:pt>
                <c:pt idx="118" formatCode="0.0">
                  <c:v>7</c:v>
                </c:pt>
                <c:pt idx="119" formatCode="0.0">
                  <c:v>7</c:v>
                </c:pt>
                <c:pt idx="120" formatCode="0.0">
                  <c:v>7</c:v>
                </c:pt>
                <c:pt idx="121" formatCode="0.0">
                  <c:v>6.5</c:v>
                </c:pt>
                <c:pt idx="122" formatCode="0.0">
                  <c:v>6.5</c:v>
                </c:pt>
                <c:pt idx="123" formatCode="0.0">
                  <c:v>6.5</c:v>
                </c:pt>
                <c:pt idx="124" formatCode="0.0">
                  <c:v>6.25</c:v>
                </c:pt>
                <c:pt idx="125" formatCode="0.0">
                  <c:v>6.25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975-4C60-A21C-DFEEED4CB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800448"/>
        <c:axId val="125801984"/>
      </c:lineChart>
      <c:dateAx>
        <c:axId val="125800448"/>
        <c:scaling>
          <c:orientation val="minMax"/>
        </c:scaling>
        <c:delete val="0"/>
        <c:axPos val="b"/>
        <c:numFmt formatCode="yyyy;@" sourceLinked="0"/>
        <c:majorTickMark val="out"/>
        <c:minorTickMark val="none"/>
        <c:tickLblPos val="nextTo"/>
        <c:crossAx val="125801984"/>
        <c:crosses val="autoZero"/>
        <c:auto val="1"/>
        <c:lblOffset val="100"/>
        <c:baseTimeUnit val="days"/>
        <c:majorUnit val="1"/>
        <c:majorTimeUnit val="years"/>
        <c:minorUnit val="1"/>
        <c:minorTimeUnit val="years"/>
      </c:dateAx>
      <c:valAx>
        <c:axId val="125801984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1.1546457301009552E-2"/>
              <c:y val="0.44726503355874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5800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1.4739225662616021E-2"/>
          <c:w val="0.98793793460376045"/>
          <c:h val="0.12489476335883397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>
          <a:latin typeface="Palatino Linotype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829682723836157E-2"/>
          <c:y val="3.2439076155992917E-2"/>
          <c:w val="0.89094536230049115"/>
          <c:h val="0.76896916229926848"/>
        </c:manualLayout>
      </c:layout>
      <c:areaChart>
        <c:grouping val="standard"/>
        <c:varyColors val="0"/>
        <c:ser>
          <c:idx val="6"/>
          <c:order val="0"/>
          <c:tx>
            <c:strRef>
              <c:f>'[01 inf_fore.xlsx]DB small range'!$O$1</c:f>
              <c:strCache>
                <c:ptCount val="1"/>
                <c:pt idx="0">
                  <c:v>40%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strRef>
              <c:f>'[01 inf_fore.xlsx]DB small range'!$A$67:$A$104</c:f>
              <c:strCache>
                <c:ptCount val="38"/>
                <c:pt idx="0">
                  <c:v>2018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2019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2020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2021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2022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2023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2024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2025 C 1</c:v>
                </c:pt>
                <c:pt idx="29">
                  <c:v>C 2</c:v>
                </c:pt>
                <c:pt idx="30">
                  <c:v>C 3</c:v>
                </c:pt>
                <c:pt idx="31">
                  <c:v>C 4</c:v>
                </c:pt>
                <c:pt idx="32">
                  <c:v>2026 C 1</c:v>
                </c:pt>
                <c:pt idx="33">
                  <c:v>C 2</c:v>
                </c:pt>
                <c:pt idx="34">
                  <c:v>C 3</c:v>
                </c:pt>
                <c:pt idx="35">
                  <c:v>C 4</c:v>
                </c:pt>
                <c:pt idx="36">
                  <c:v>2027 C 1</c:v>
                </c:pt>
                <c:pt idx="37">
                  <c:v>C 2</c:v>
                </c:pt>
              </c:strCache>
            </c:strRef>
          </c:cat>
          <c:val>
            <c:numRef>
              <c:f>'[01 inf_fore.xlsx]DB small range'!$O$67:$O$104</c:f>
              <c:numCache>
                <c:formatCode>0.00</c:formatCode>
                <c:ptCount val="38"/>
                <c:pt idx="0">
                  <c:v>4.6624265748381504</c:v>
                </c:pt>
                <c:pt idx="1">
                  <c:v>1.6917507289276443</c:v>
                </c:pt>
                <c:pt idx="2">
                  <c:v>3.6272354778063942</c:v>
                </c:pt>
                <c:pt idx="3">
                  <c:v>5.3366262174343859</c:v>
                </c:pt>
                <c:pt idx="4">
                  <c:v>6.6075341419584248</c:v>
                </c:pt>
                <c:pt idx="5">
                  <c:v>8.4152959919917123</c:v>
                </c:pt>
                <c:pt idx="6">
                  <c:v>8.4309089187183162</c:v>
                </c:pt>
                <c:pt idx="7">
                  <c:v>7.6656063095664706</c:v>
                </c:pt>
                <c:pt idx="8">
                  <c:v>8.3872200663191165</c:v>
                </c:pt>
                <c:pt idx="9">
                  <c:v>9.4651447707099408</c:v>
                </c:pt>
                <c:pt idx="10">
                  <c:v>7.2878260411733038</c:v>
                </c:pt>
                <c:pt idx="11">
                  <c:v>9.2265522239528082</c:v>
                </c:pt>
                <c:pt idx="12">
                  <c:v>9.6827585671985332</c:v>
                </c:pt>
                <c:pt idx="13">
                  <c:v>8.4687579101957908</c:v>
                </c:pt>
                <c:pt idx="14">
                  <c:v>9.4687571800917851</c:v>
                </c:pt>
                <c:pt idx="15">
                  <c:v>8.3919892089223964</c:v>
                </c:pt>
                <c:pt idx="16">
                  <c:v>7.5113244766309606</c:v>
                </c:pt>
                <c:pt idx="17">
                  <c:v>7.6742199026103748</c:v>
                </c:pt>
                <c:pt idx="18">
                  <c:v>6.8195739040380516</c:v>
                </c:pt>
                <c:pt idx="19">
                  <c:v>4.5596985196720112</c:v>
                </c:pt>
                <c:pt idx="20">
                  <c:v>3.8706303628060823</c:v>
                </c:pt>
                <c:pt idx="21">
                  <c:v>2.5607376978344689</c:v>
                </c:pt>
                <c:pt idx="22">
                  <c:v>3.6468228762625472</c:v>
                </c:pt>
                <c:pt idx="23">
                  <c:v>3.9004455119894743</c:v>
                </c:pt>
                <c:pt idx="24">
                  <c:v>3.5314246043499224</c:v>
                </c:pt>
                <c:pt idx="25">
                  <c:v>3.3460624255749991</c:v>
                </c:pt>
                <c:pt idx="26">
                  <c:v>3.5490264426465217</c:v>
                </c:pt>
                <c:pt idx="27">
                  <c:v>5.435267456472161</c:v>
                </c:pt>
                <c:pt idx="28">
                  <c:v>6.8934117376392408</c:v>
                </c:pt>
                <c:pt idx="29">
                  <c:v>8.5503570935918276</c:v>
                </c:pt>
                <c:pt idx="30">
                  <c:v>8.6691761664344824</c:v>
                </c:pt>
                <c:pt idx="31">
                  <c:v>8.6636341797718472</c:v>
                </c:pt>
                <c:pt idx="32">
                  <c:v>8.6497261247313446</c:v>
                </c:pt>
                <c:pt idx="33">
                  <c:v>8.6758051883637535</c:v>
                </c:pt>
                <c:pt idx="34">
                  <c:v>8.7175447110315218</c:v>
                </c:pt>
                <c:pt idx="35">
                  <c:v>8.7689802732313353</c:v>
                </c:pt>
                <c:pt idx="36">
                  <c:v>8.8622352433726235</c:v>
                </c:pt>
                <c:pt idx="37">
                  <c:v>8.9651586793416698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16-413E-89CC-8AF3E3D8041F}"/>
            </c:ext>
          </c:extLst>
        </c:ser>
        <c:ser>
          <c:idx val="5"/>
          <c:order val="1"/>
          <c:tx>
            <c:strRef>
              <c:f>'[01 inf_fore.xlsx]DB small range'!$N$1</c:f>
              <c:strCache>
                <c:ptCount val="1"/>
                <c:pt idx="0">
                  <c:v>25%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'[01 inf_fore.xlsx]DB small range'!$A$67:$A$104</c:f>
              <c:strCache>
                <c:ptCount val="38"/>
                <c:pt idx="0">
                  <c:v>2018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2019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2020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2021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2022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2023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2024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2025 C 1</c:v>
                </c:pt>
                <c:pt idx="29">
                  <c:v>C 2</c:v>
                </c:pt>
                <c:pt idx="30">
                  <c:v>C 3</c:v>
                </c:pt>
                <c:pt idx="31">
                  <c:v>C 4</c:v>
                </c:pt>
                <c:pt idx="32">
                  <c:v>2026 C 1</c:v>
                </c:pt>
                <c:pt idx="33">
                  <c:v>C 2</c:v>
                </c:pt>
                <c:pt idx="34">
                  <c:v>C 3</c:v>
                </c:pt>
                <c:pt idx="35">
                  <c:v>C 4</c:v>
                </c:pt>
                <c:pt idx="36">
                  <c:v>2027 C 1</c:v>
                </c:pt>
                <c:pt idx="37">
                  <c:v>C 2</c:v>
                </c:pt>
              </c:strCache>
            </c:strRef>
          </c:cat>
          <c:val>
            <c:numRef>
              <c:f>'[01 inf_fore.xlsx]DB small range'!$N$67:$N$104</c:f>
              <c:numCache>
                <c:formatCode>0.00</c:formatCode>
                <c:ptCount val="38"/>
                <c:pt idx="0">
                  <c:v>4.6624265748381504</c:v>
                </c:pt>
                <c:pt idx="1">
                  <c:v>1.6917507289276443</c:v>
                </c:pt>
                <c:pt idx="2">
                  <c:v>3.6272354778063942</c:v>
                </c:pt>
                <c:pt idx="3">
                  <c:v>5.3366262174343859</c:v>
                </c:pt>
                <c:pt idx="4">
                  <c:v>6.6075341419584248</c:v>
                </c:pt>
                <c:pt idx="5">
                  <c:v>8.4152959919917123</c:v>
                </c:pt>
                <c:pt idx="6">
                  <c:v>8.4309089187183162</c:v>
                </c:pt>
                <c:pt idx="7">
                  <c:v>7.6656063095664706</c:v>
                </c:pt>
                <c:pt idx="8">
                  <c:v>8.3872200663191165</c:v>
                </c:pt>
                <c:pt idx="9">
                  <c:v>9.4651447707099408</c:v>
                </c:pt>
                <c:pt idx="10">
                  <c:v>7.2878260411733038</c:v>
                </c:pt>
                <c:pt idx="11">
                  <c:v>9.2265522239528082</c:v>
                </c:pt>
                <c:pt idx="12">
                  <c:v>9.6827585671985332</c:v>
                </c:pt>
                <c:pt idx="13">
                  <c:v>8.4687579101957908</c:v>
                </c:pt>
                <c:pt idx="14">
                  <c:v>9.4687571800917851</c:v>
                </c:pt>
                <c:pt idx="15">
                  <c:v>8.3919892089223964</c:v>
                </c:pt>
                <c:pt idx="16">
                  <c:v>7.5113244766309606</c:v>
                </c:pt>
                <c:pt idx="17">
                  <c:v>7.6742199026103748</c:v>
                </c:pt>
                <c:pt idx="18">
                  <c:v>6.8195739040380516</c:v>
                </c:pt>
                <c:pt idx="19">
                  <c:v>4.5596985196720112</c:v>
                </c:pt>
                <c:pt idx="20">
                  <c:v>3.8706303628060823</c:v>
                </c:pt>
                <c:pt idx="21">
                  <c:v>2.5607376978344689</c:v>
                </c:pt>
                <c:pt idx="22">
                  <c:v>3.6468228762625472</c:v>
                </c:pt>
                <c:pt idx="23">
                  <c:v>3.9004455119894743</c:v>
                </c:pt>
                <c:pt idx="24">
                  <c:v>3.5314246043499224</c:v>
                </c:pt>
                <c:pt idx="25">
                  <c:v>3.3460624255749991</c:v>
                </c:pt>
                <c:pt idx="26">
                  <c:v>3.2776699726489085</c:v>
                </c:pt>
                <c:pt idx="27">
                  <c:v>4.8832876758723671</c:v>
                </c:pt>
                <c:pt idx="28">
                  <c:v>6.055038022517877</c:v>
                </c:pt>
                <c:pt idx="29">
                  <c:v>7.4331921482790619</c:v>
                </c:pt>
                <c:pt idx="30">
                  <c:v>7.4427541278820399</c:v>
                </c:pt>
                <c:pt idx="31">
                  <c:v>7.3915161553910025</c:v>
                </c:pt>
                <c:pt idx="32">
                  <c:v>7.357156368080453</c:v>
                </c:pt>
                <c:pt idx="33">
                  <c:v>7.3712210767829589</c:v>
                </c:pt>
                <c:pt idx="34">
                  <c:v>7.4036520823835161</c:v>
                </c:pt>
                <c:pt idx="35">
                  <c:v>7.4469444770043083</c:v>
                </c:pt>
                <c:pt idx="36">
                  <c:v>7.5327213591209983</c:v>
                </c:pt>
                <c:pt idx="37">
                  <c:v>7.629436742673974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16-413E-89CC-8AF3E3D8041F}"/>
            </c:ext>
          </c:extLst>
        </c:ser>
        <c:ser>
          <c:idx val="4"/>
          <c:order val="2"/>
          <c:tx>
            <c:strRef>
              <c:f>'[01 inf_fore.xlsx]DB small range'!$M$2</c:f>
              <c:strCache>
                <c:ptCount val="1"/>
                <c:pt idx="0">
                  <c:v> 10% фосилаи эҳтимолӣ 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cat>
            <c:strRef>
              <c:f>'[01 inf_fore.xlsx]DB small range'!$A$67:$A$104</c:f>
              <c:strCache>
                <c:ptCount val="38"/>
                <c:pt idx="0">
                  <c:v>2018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2019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2020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2021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2022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2023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2024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2025 C 1</c:v>
                </c:pt>
                <c:pt idx="29">
                  <c:v>C 2</c:v>
                </c:pt>
                <c:pt idx="30">
                  <c:v>C 3</c:v>
                </c:pt>
                <c:pt idx="31">
                  <c:v>C 4</c:v>
                </c:pt>
                <c:pt idx="32">
                  <c:v>2026 C 1</c:v>
                </c:pt>
                <c:pt idx="33">
                  <c:v>C 2</c:v>
                </c:pt>
                <c:pt idx="34">
                  <c:v>C 3</c:v>
                </c:pt>
                <c:pt idx="35">
                  <c:v>C 4</c:v>
                </c:pt>
                <c:pt idx="36">
                  <c:v>2027 C 1</c:v>
                </c:pt>
                <c:pt idx="37">
                  <c:v>C 2</c:v>
                </c:pt>
              </c:strCache>
            </c:strRef>
          </c:cat>
          <c:val>
            <c:numRef>
              <c:f>'[01 inf_fore.xlsx]DB small range'!$M$67:$M$104</c:f>
              <c:numCache>
                <c:formatCode>0.00</c:formatCode>
                <c:ptCount val="38"/>
                <c:pt idx="0">
                  <c:v>4.6624265748381504</c:v>
                </c:pt>
                <c:pt idx="1">
                  <c:v>1.6917507289276443</c:v>
                </c:pt>
                <c:pt idx="2">
                  <c:v>3.6272354778063942</c:v>
                </c:pt>
                <c:pt idx="3">
                  <c:v>5.3366262174343859</c:v>
                </c:pt>
                <c:pt idx="4">
                  <c:v>6.6075341419584248</c:v>
                </c:pt>
                <c:pt idx="5">
                  <c:v>8.4152959919917123</c:v>
                </c:pt>
                <c:pt idx="6">
                  <c:v>8.4309089187183162</c:v>
                </c:pt>
                <c:pt idx="7">
                  <c:v>7.6656063095664706</c:v>
                </c:pt>
                <c:pt idx="8">
                  <c:v>8.3872200663191165</c:v>
                </c:pt>
                <c:pt idx="9">
                  <c:v>9.4651447707099408</c:v>
                </c:pt>
                <c:pt idx="10">
                  <c:v>7.2878260411733038</c:v>
                </c:pt>
                <c:pt idx="11">
                  <c:v>9.2265522239528082</c:v>
                </c:pt>
                <c:pt idx="12">
                  <c:v>9.6827585671985332</c:v>
                </c:pt>
                <c:pt idx="13">
                  <c:v>8.4687579101957908</c:v>
                </c:pt>
                <c:pt idx="14">
                  <c:v>9.4687571800917851</c:v>
                </c:pt>
                <c:pt idx="15">
                  <c:v>8.3919892089223964</c:v>
                </c:pt>
                <c:pt idx="16">
                  <c:v>7.5113244766309606</c:v>
                </c:pt>
                <c:pt idx="17">
                  <c:v>7.6742199026103748</c:v>
                </c:pt>
                <c:pt idx="18">
                  <c:v>6.8195739040380516</c:v>
                </c:pt>
                <c:pt idx="19">
                  <c:v>4.5596985196720112</c:v>
                </c:pt>
                <c:pt idx="20">
                  <c:v>3.8706303628060823</c:v>
                </c:pt>
                <c:pt idx="21">
                  <c:v>2.5607376978344689</c:v>
                </c:pt>
                <c:pt idx="22">
                  <c:v>3.6468228762625472</c:v>
                </c:pt>
                <c:pt idx="23">
                  <c:v>3.9004455119894743</c:v>
                </c:pt>
                <c:pt idx="24">
                  <c:v>3.5314246043499224</c:v>
                </c:pt>
                <c:pt idx="25">
                  <c:v>3.3460624255749991</c:v>
                </c:pt>
                <c:pt idx="26">
                  <c:v>3.0239191459995141</c:v>
                </c:pt>
                <c:pt idx="27">
                  <c:v>4.3682161395001771</c:v>
                </c:pt>
                <c:pt idx="28">
                  <c:v>5.2748117621623152</c:v>
                </c:pt>
                <c:pt idx="29">
                  <c:v>6.3959152845787202</c:v>
                </c:pt>
                <c:pt idx="30">
                  <c:v>6.3051982651503238</c:v>
                </c:pt>
                <c:pt idx="31">
                  <c:v>6.2121156875914636</c:v>
                </c:pt>
                <c:pt idx="32">
                  <c:v>6.1589167450798215</c:v>
                </c:pt>
                <c:pt idx="33">
                  <c:v>6.1619953983056917</c:v>
                </c:pt>
                <c:pt idx="34">
                  <c:v>6.1858845346973794</c:v>
                </c:pt>
                <c:pt idx="35">
                  <c:v>6.2216752081753128</c:v>
                </c:pt>
                <c:pt idx="36">
                  <c:v>6.3005209393285782</c:v>
                </c:pt>
                <c:pt idx="37">
                  <c:v>6.3915531414766065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16-413E-89CC-8AF3E3D8041F}"/>
            </c:ext>
          </c:extLst>
        </c:ser>
        <c:ser>
          <c:idx val="3"/>
          <c:order val="3"/>
          <c:tx>
            <c:strRef>
              <c:f>'[01 inf_fore.xlsx]DB small range'!$L$1</c:f>
              <c:strCache>
                <c:ptCount val="1"/>
                <c:pt idx="0">
                  <c:v>-10%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'[01 inf_fore.xlsx]DB small range'!$A$67:$A$104</c:f>
              <c:strCache>
                <c:ptCount val="38"/>
                <c:pt idx="0">
                  <c:v>2018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2019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2020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2021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2022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2023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2024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2025 C 1</c:v>
                </c:pt>
                <c:pt idx="29">
                  <c:v>C 2</c:v>
                </c:pt>
                <c:pt idx="30">
                  <c:v>C 3</c:v>
                </c:pt>
                <c:pt idx="31">
                  <c:v>C 4</c:v>
                </c:pt>
                <c:pt idx="32">
                  <c:v>2026 C 1</c:v>
                </c:pt>
                <c:pt idx="33">
                  <c:v>C 2</c:v>
                </c:pt>
                <c:pt idx="34">
                  <c:v>C 3</c:v>
                </c:pt>
                <c:pt idx="35">
                  <c:v>C 4</c:v>
                </c:pt>
                <c:pt idx="36">
                  <c:v>2027 C 1</c:v>
                </c:pt>
                <c:pt idx="37">
                  <c:v>C 2</c:v>
                </c:pt>
              </c:strCache>
            </c:strRef>
          </c:cat>
          <c:val>
            <c:numRef>
              <c:f>'[01 inf_fore.xlsx]DB small range'!$L$67:$L$104</c:f>
              <c:numCache>
                <c:formatCode>0.00</c:formatCode>
                <c:ptCount val="38"/>
                <c:pt idx="0">
                  <c:v>4.6624265748381504</c:v>
                </c:pt>
                <c:pt idx="1">
                  <c:v>1.6917507289276443</c:v>
                </c:pt>
                <c:pt idx="2">
                  <c:v>3.6272354778063942</c:v>
                </c:pt>
                <c:pt idx="3">
                  <c:v>5.3366262174343859</c:v>
                </c:pt>
                <c:pt idx="4">
                  <c:v>6.6075341419584248</c:v>
                </c:pt>
                <c:pt idx="5">
                  <c:v>8.4152959919917123</c:v>
                </c:pt>
                <c:pt idx="6">
                  <c:v>8.4309089187183162</c:v>
                </c:pt>
                <c:pt idx="7">
                  <c:v>7.6656063095664706</c:v>
                </c:pt>
                <c:pt idx="8">
                  <c:v>8.3872200663191165</c:v>
                </c:pt>
                <c:pt idx="9">
                  <c:v>9.4651447707099408</c:v>
                </c:pt>
                <c:pt idx="10">
                  <c:v>7.2878260411733038</c:v>
                </c:pt>
                <c:pt idx="11">
                  <c:v>9.2265522239528082</c:v>
                </c:pt>
                <c:pt idx="12">
                  <c:v>9.6827585671985332</c:v>
                </c:pt>
                <c:pt idx="13">
                  <c:v>8.4687579101957908</c:v>
                </c:pt>
                <c:pt idx="14">
                  <c:v>9.4687571800917851</c:v>
                </c:pt>
                <c:pt idx="15">
                  <c:v>8.3919892089223964</c:v>
                </c:pt>
                <c:pt idx="16">
                  <c:v>7.5113244766309606</c:v>
                </c:pt>
                <c:pt idx="17">
                  <c:v>7.6742199026103748</c:v>
                </c:pt>
                <c:pt idx="18">
                  <c:v>6.8195739040380516</c:v>
                </c:pt>
                <c:pt idx="19">
                  <c:v>4.5596985196720112</c:v>
                </c:pt>
                <c:pt idx="20">
                  <c:v>3.8706303628060823</c:v>
                </c:pt>
                <c:pt idx="21">
                  <c:v>2.5607376978344689</c:v>
                </c:pt>
                <c:pt idx="22">
                  <c:v>3.6468228762625472</c:v>
                </c:pt>
                <c:pt idx="23">
                  <c:v>3.9004455119894743</c:v>
                </c:pt>
                <c:pt idx="24">
                  <c:v>3.5314246043499224</c:v>
                </c:pt>
                <c:pt idx="25">
                  <c:v>3.3460624255749991</c:v>
                </c:pt>
                <c:pt idx="26">
                  <c:v>2.6942560524362449</c:v>
                </c:pt>
                <c:pt idx="27">
                  <c:v>3.7011480434004653</c:v>
                </c:pt>
                <c:pt idx="28">
                  <c:v>4.2673408555536696</c:v>
                </c:pt>
                <c:pt idx="29">
                  <c:v>5.0599548727764017</c:v>
                </c:pt>
                <c:pt idx="30">
                  <c:v>4.8416572748464262</c:v>
                </c:pt>
                <c:pt idx="31">
                  <c:v>4.6954004323191327</c:v>
                </c:pt>
                <c:pt idx="32">
                  <c:v>4.6183729671852376</c:v>
                </c:pt>
                <c:pt idx="33">
                  <c:v>4.6074932221531952</c:v>
                </c:pt>
                <c:pt idx="34">
                  <c:v>4.6205699760860597</c:v>
                </c:pt>
                <c:pt idx="35">
                  <c:v>4.6467283882453643</c:v>
                </c:pt>
                <c:pt idx="36">
                  <c:v>4.7169699063877459</c:v>
                </c:pt>
                <c:pt idx="37">
                  <c:v>4.8006721999562529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16-413E-89CC-8AF3E3D8041F}"/>
            </c:ext>
          </c:extLst>
        </c:ser>
        <c:ser>
          <c:idx val="2"/>
          <c:order val="4"/>
          <c:tx>
            <c:strRef>
              <c:f>'[01 inf_fore.xlsx]DB small range'!$K$1</c:f>
              <c:strCache>
                <c:ptCount val="1"/>
                <c:pt idx="0">
                  <c:v>-25%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strRef>
              <c:f>'[01 inf_fore.xlsx]DB small range'!$A$67:$A$104</c:f>
              <c:strCache>
                <c:ptCount val="38"/>
                <c:pt idx="0">
                  <c:v>2018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2019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2020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2021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2022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2023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2024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2025 C 1</c:v>
                </c:pt>
                <c:pt idx="29">
                  <c:v>C 2</c:v>
                </c:pt>
                <c:pt idx="30">
                  <c:v>C 3</c:v>
                </c:pt>
                <c:pt idx="31">
                  <c:v>C 4</c:v>
                </c:pt>
                <c:pt idx="32">
                  <c:v>2026 C 1</c:v>
                </c:pt>
                <c:pt idx="33">
                  <c:v>C 2</c:v>
                </c:pt>
                <c:pt idx="34">
                  <c:v>C 3</c:v>
                </c:pt>
                <c:pt idx="35">
                  <c:v>C 4</c:v>
                </c:pt>
                <c:pt idx="36">
                  <c:v>2027 C 1</c:v>
                </c:pt>
                <c:pt idx="37">
                  <c:v>C 2</c:v>
                </c:pt>
              </c:strCache>
            </c:strRef>
          </c:cat>
          <c:val>
            <c:numRef>
              <c:f>'[01 inf_fore.xlsx]DB small range'!$K$67:$K$104</c:f>
              <c:numCache>
                <c:formatCode>0.00</c:formatCode>
                <c:ptCount val="38"/>
                <c:pt idx="0">
                  <c:v>4.6624265748381504</c:v>
                </c:pt>
                <c:pt idx="1">
                  <c:v>1.6917507289276443</c:v>
                </c:pt>
                <c:pt idx="2">
                  <c:v>3.6272354778063942</c:v>
                </c:pt>
                <c:pt idx="3">
                  <c:v>5.3366262174343859</c:v>
                </c:pt>
                <c:pt idx="4">
                  <c:v>6.6075341419584248</c:v>
                </c:pt>
                <c:pt idx="5">
                  <c:v>8.4152959919917123</c:v>
                </c:pt>
                <c:pt idx="6">
                  <c:v>8.4309089187183162</c:v>
                </c:pt>
                <c:pt idx="7">
                  <c:v>7.6656063095664706</c:v>
                </c:pt>
                <c:pt idx="8">
                  <c:v>8.3872200663191165</c:v>
                </c:pt>
                <c:pt idx="9">
                  <c:v>9.4651447707099408</c:v>
                </c:pt>
                <c:pt idx="10">
                  <c:v>7.2878260411733038</c:v>
                </c:pt>
                <c:pt idx="11">
                  <c:v>9.2265522239528082</c:v>
                </c:pt>
                <c:pt idx="12">
                  <c:v>9.6827585671985332</c:v>
                </c:pt>
                <c:pt idx="13">
                  <c:v>8.4687579101957908</c:v>
                </c:pt>
                <c:pt idx="14">
                  <c:v>9.4687571800917851</c:v>
                </c:pt>
                <c:pt idx="15">
                  <c:v>8.3919892089223964</c:v>
                </c:pt>
                <c:pt idx="16">
                  <c:v>7.5113244766309606</c:v>
                </c:pt>
                <c:pt idx="17">
                  <c:v>7.6742199026103748</c:v>
                </c:pt>
                <c:pt idx="18">
                  <c:v>6.8195739040380516</c:v>
                </c:pt>
                <c:pt idx="19">
                  <c:v>4.5596985196720112</c:v>
                </c:pt>
                <c:pt idx="20">
                  <c:v>3.8706303628060823</c:v>
                </c:pt>
                <c:pt idx="21">
                  <c:v>2.5607376978344689</c:v>
                </c:pt>
                <c:pt idx="22">
                  <c:v>3.6468228762625472</c:v>
                </c:pt>
                <c:pt idx="23">
                  <c:v>3.9004455119894743</c:v>
                </c:pt>
                <c:pt idx="24">
                  <c:v>3.5314246043499224</c:v>
                </c:pt>
                <c:pt idx="25">
                  <c:v>3.3460624255749991</c:v>
                </c:pt>
                <c:pt idx="26">
                  <c:v>2.4419386601833821</c:v>
                </c:pt>
                <c:pt idx="27">
                  <c:v>3.1918818787914631</c:v>
                </c:pt>
                <c:pt idx="28">
                  <c:v>3.5001628348841933</c:v>
                </c:pt>
                <c:pt idx="29">
                  <c:v>4.0455918224769647</c:v>
                </c:pt>
                <c:pt idx="30">
                  <c:v>3.7315369315318918</c:v>
                </c:pt>
                <c:pt idx="31">
                  <c:v>3.5455058355981208</c:v>
                </c:pt>
                <c:pt idx="32">
                  <c:v>3.4505981285811345</c:v>
                </c:pt>
                <c:pt idx="33">
                  <c:v>3.4292895002307091</c:v>
                </c:pt>
                <c:pt idx="34">
                  <c:v>3.4342542252791617</c:v>
                </c:pt>
                <c:pt idx="35">
                  <c:v>3.4533913324386702</c:v>
                </c:pt>
                <c:pt idx="36">
                  <c:v>3.5170347364488919</c:v>
                </c:pt>
                <c:pt idx="37">
                  <c:v>3.5953232040216676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16-413E-89CC-8AF3E3D8041F}"/>
            </c:ext>
          </c:extLst>
        </c:ser>
        <c:ser>
          <c:idx val="1"/>
          <c:order val="5"/>
          <c:tx>
            <c:strRef>
              <c:f>'[01 inf_fore.xlsx]DB small range'!$J$1</c:f>
              <c:strCache>
                <c:ptCount val="1"/>
                <c:pt idx="0">
                  <c:v>-40%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cat>
            <c:strRef>
              <c:f>'[01 inf_fore.xlsx]DB small range'!$A$67:$A$104</c:f>
              <c:strCache>
                <c:ptCount val="38"/>
                <c:pt idx="0">
                  <c:v>2018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2019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2020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2021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2022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2023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2024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2025 C 1</c:v>
                </c:pt>
                <c:pt idx="29">
                  <c:v>C 2</c:v>
                </c:pt>
                <c:pt idx="30">
                  <c:v>C 3</c:v>
                </c:pt>
                <c:pt idx="31">
                  <c:v>C 4</c:v>
                </c:pt>
                <c:pt idx="32">
                  <c:v>2026 C 1</c:v>
                </c:pt>
                <c:pt idx="33">
                  <c:v>C 2</c:v>
                </c:pt>
                <c:pt idx="34">
                  <c:v>C 3</c:v>
                </c:pt>
                <c:pt idx="35">
                  <c:v>C 4</c:v>
                </c:pt>
                <c:pt idx="36">
                  <c:v>2027 C 1</c:v>
                </c:pt>
                <c:pt idx="37">
                  <c:v>C 2</c:v>
                </c:pt>
              </c:strCache>
            </c:strRef>
          </c:cat>
          <c:val>
            <c:numRef>
              <c:f>'[01 inf_fore.xlsx]DB small range'!$J$67:$J$104</c:f>
              <c:numCache>
                <c:formatCode>0.00</c:formatCode>
                <c:ptCount val="38"/>
                <c:pt idx="0">
                  <c:v>4.6624265748381504</c:v>
                </c:pt>
                <c:pt idx="1">
                  <c:v>1.6917507289276443</c:v>
                </c:pt>
                <c:pt idx="2">
                  <c:v>3.6272354778063942</c:v>
                </c:pt>
                <c:pt idx="3">
                  <c:v>5.3366262174343859</c:v>
                </c:pt>
                <c:pt idx="4">
                  <c:v>6.6075341419584248</c:v>
                </c:pt>
                <c:pt idx="5">
                  <c:v>8.4152959919917123</c:v>
                </c:pt>
                <c:pt idx="6">
                  <c:v>8.4309089187183162</c:v>
                </c:pt>
                <c:pt idx="7">
                  <c:v>7.6656063095664706</c:v>
                </c:pt>
                <c:pt idx="8">
                  <c:v>8.3872200663191165</c:v>
                </c:pt>
                <c:pt idx="9">
                  <c:v>9.4651447707099408</c:v>
                </c:pt>
                <c:pt idx="10">
                  <c:v>7.2878260411733038</c:v>
                </c:pt>
                <c:pt idx="11">
                  <c:v>9.2265522239528082</c:v>
                </c:pt>
                <c:pt idx="12">
                  <c:v>9.6827585671985332</c:v>
                </c:pt>
                <c:pt idx="13">
                  <c:v>8.4687579101957908</c:v>
                </c:pt>
                <c:pt idx="14">
                  <c:v>9.4687571800917851</c:v>
                </c:pt>
                <c:pt idx="15">
                  <c:v>8.3919892089223964</c:v>
                </c:pt>
                <c:pt idx="16">
                  <c:v>7.5113244766309606</c:v>
                </c:pt>
                <c:pt idx="17">
                  <c:v>7.6742199026103748</c:v>
                </c:pt>
                <c:pt idx="18">
                  <c:v>6.8195739040380516</c:v>
                </c:pt>
                <c:pt idx="19">
                  <c:v>4.5596985196720112</c:v>
                </c:pt>
                <c:pt idx="20">
                  <c:v>3.8706303628060823</c:v>
                </c:pt>
                <c:pt idx="21">
                  <c:v>2.5607376978344689</c:v>
                </c:pt>
                <c:pt idx="22">
                  <c:v>3.6468228762625472</c:v>
                </c:pt>
                <c:pt idx="23">
                  <c:v>3.9004455119894743</c:v>
                </c:pt>
                <c:pt idx="24">
                  <c:v>3.5314246043499224</c:v>
                </c:pt>
                <c:pt idx="25">
                  <c:v>3.3460624255749991</c:v>
                </c:pt>
                <c:pt idx="26">
                  <c:v>2.1735855540350855</c:v>
                </c:pt>
                <c:pt idx="27">
                  <c:v>2.6515441266149651</c:v>
                </c:pt>
                <c:pt idx="28">
                  <c:v>2.6885053351189043</c:v>
                </c:pt>
                <c:pt idx="29">
                  <c:v>2.9747884551681807</c:v>
                </c:pt>
                <c:pt idx="30">
                  <c:v>2.5609428195150059</c:v>
                </c:pt>
                <c:pt idx="31">
                  <c:v>2.3333054033985547</c:v>
                </c:pt>
                <c:pt idx="32">
                  <c:v>2.2199828932756702</c:v>
                </c:pt>
                <c:pt idx="33">
                  <c:v>2.1877886695207422</c:v>
                </c:pt>
                <c:pt idx="34">
                  <c:v>2.18431434376987</c:v>
                </c:pt>
                <c:pt idx="35">
                  <c:v>2.1959640196239576</c:v>
                </c:pt>
                <c:pt idx="36">
                  <c:v>2.2526985220229676</c:v>
                </c:pt>
                <c:pt idx="37">
                  <c:v>2.3253237168669045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16-413E-89CC-8AF3E3D80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910016"/>
        <c:axId val="125915904"/>
      </c:areaChart>
      <c:lineChart>
        <c:grouping val="standard"/>
        <c:varyColors val="0"/>
        <c:ser>
          <c:idx val="8"/>
          <c:order val="7"/>
          <c:tx>
            <c:strRef>
              <c:f>'[01 inf_fore.xlsx]DB small range'!$E$1</c:f>
              <c:strCache>
                <c:ptCount val="1"/>
                <c:pt idx="0">
                  <c:v> Дурнамо </c:v>
                </c:pt>
              </c:strCache>
            </c:strRef>
          </c:tx>
          <c:spPr>
            <a:ln w="412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'[01 inf_fore.xlsx]DB small range'!$A$67:$A$104</c:f>
              <c:strCache>
                <c:ptCount val="38"/>
                <c:pt idx="0">
                  <c:v>2018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2019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2020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2021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2022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2023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2024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2025 C 1</c:v>
                </c:pt>
                <c:pt idx="29">
                  <c:v>C 2</c:v>
                </c:pt>
                <c:pt idx="30">
                  <c:v>C 3</c:v>
                </c:pt>
                <c:pt idx="31">
                  <c:v>C 4</c:v>
                </c:pt>
                <c:pt idx="32">
                  <c:v>2026 C 1</c:v>
                </c:pt>
                <c:pt idx="33">
                  <c:v>C 2</c:v>
                </c:pt>
                <c:pt idx="34">
                  <c:v>C 3</c:v>
                </c:pt>
                <c:pt idx="35">
                  <c:v>C 4</c:v>
                </c:pt>
                <c:pt idx="36">
                  <c:v>2027 C 1</c:v>
                </c:pt>
                <c:pt idx="37">
                  <c:v>C 2</c:v>
                </c:pt>
              </c:strCache>
            </c:strRef>
          </c:cat>
          <c:val>
            <c:numRef>
              <c:f>'[01 inf_fore.xlsx]DB small range'!$D$67:$D$104</c:f>
              <c:numCache>
                <c:formatCode>General</c:formatCode>
                <c:ptCount val="38"/>
                <c:pt idx="25" formatCode="0.00">
                  <c:v>3.3460624255749991</c:v>
                </c:pt>
                <c:pt idx="26" formatCode="0.00">
                  <c:v>2.8590069574599113</c:v>
                </c:pt>
                <c:pt idx="27" formatCode="0.00">
                  <c:v>4.0341474368292438</c:v>
                </c:pt>
                <c:pt idx="28" formatCode="0.00">
                  <c:v>4.7698653311610855</c:v>
                </c:pt>
                <c:pt idx="29" formatCode="0.00">
                  <c:v>5.7258249362263598</c:v>
                </c:pt>
                <c:pt idx="30" formatCode="0.00">
                  <c:v>5.5708388611263047</c:v>
                </c:pt>
                <c:pt idx="31" formatCode="0.00">
                  <c:v>5.4509784817655031</c:v>
                </c:pt>
                <c:pt idx="32" formatCode="0.00">
                  <c:v>5.3858299100458993</c:v>
                </c:pt>
                <c:pt idx="33" formatCode="0.00">
                  <c:v>5.3818253245969174</c:v>
                </c:pt>
                <c:pt idx="34" formatCode="0.00">
                  <c:v>5.4002687577820723</c:v>
                </c:pt>
                <c:pt idx="35" formatCode="0.00">
                  <c:v>5.4312609924321151</c:v>
                </c:pt>
                <c:pt idx="36" formatCode="0.00">
                  <c:v>5.505721744245335</c:v>
                </c:pt>
                <c:pt idx="37" formatCode="0.00">
                  <c:v>5.5931166583509651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2316-413E-89CC-8AF3E3D8041F}"/>
            </c:ext>
          </c:extLst>
        </c:ser>
        <c:ser>
          <c:idx val="16"/>
          <c:order val="8"/>
          <c:tx>
            <c:strRef>
              <c:f>'[01 inf_fore.xlsx]DB small range'!$A$1:$C$1</c:f>
              <c:strCache>
                <c:ptCount val="1"/>
                <c:pt idx="0">
                  <c:v> Таварруми солона   #Н/Д   Таварруми солона 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'[01 inf_fore.xlsx]DB small range'!$A$67:$A$104</c:f>
              <c:strCache>
                <c:ptCount val="38"/>
                <c:pt idx="0">
                  <c:v>2018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2019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2020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2021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2022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2023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2024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2025 C 1</c:v>
                </c:pt>
                <c:pt idx="29">
                  <c:v>C 2</c:v>
                </c:pt>
                <c:pt idx="30">
                  <c:v>C 3</c:v>
                </c:pt>
                <c:pt idx="31">
                  <c:v>C 4</c:v>
                </c:pt>
                <c:pt idx="32">
                  <c:v>2026 C 1</c:v>
                </c:pt>
                <c:pt idx="33">
                  <c:v>C 2</c:v>
                </c:pt>
                <c:pt idx="34">
                  <c:v>C 3</c:v>
                </c:pt>
                <c:pt idx="35">
                  <c:v>C 4</c:v>
                </c:pt>
                <c:pt idx="36">
                  <c:v>2027 C 1</c:v>
                </c:pt>
                <c:pt idx="37">
                  <c:v>C 2</c:v>
                </c:pt>
              </c:strCache>
            </c:strRef>
          </c:cat>
          <c:val>
            <c:numRef>
              <c:f>'[01 inf_fore.xlsx]DB small range'!$C$67:$C$104</c:f>
              <c:numCache>
                <c:formatCode>0.00</c:formatCode>
                <c:ptCount val="38"/>
                <c:pt idx="0">
                  <c:v>4.6624265748381504</c:v>
                </c:pt>
                <c:pt idx="1">
                  <c:v>1.6917507289276443</c:v>
                </c:pt>
                <c:pt idx="2">
                  <c:v>3.6272354778063942</c:v>
                </c:pt>
                <c:pt idx="3">
                  <c:v>5.3366262174343859</c:v>
                </c:pt>
                <c:pt idx="4">
                  <c:v>6.6075341419584248</c:v>
                </c:pt>
                <c:pt idx="5">
                  <c:v>8.4152959919917123</c:v>
                </c:pt>
                <c:pt idx="6">
                  <c:v>8.4309089187183162</c:v>
                </c:pt>
                <c:pt idx="7">
                  <c:v>7.6656063095664706</c:v>
                </c:pt>
                <c:pt idx="8">
                  <c:v>8.3872200663191165</c:v>
                </c:pt>
                <c:pt idx="9">
                  <c:v>9.4651447707099408</c:v>
                </c:pt>
                <c:pt idx="10">
                  <c:v>7.2878260411733038</c:v>
                </c:pt>
                <c:pt idx="11">
                  <c:v>9.2265522239528082</c:v>
                </c:pt>
                <c:pt idx="12">
                  <c:v>9.6827585671985332</c:v>
                </c:pt>
                <c:pt idx="13">
                  <c:v>8.4687579101957908</c:v>
                </c:pt>
                <c:pt idx="14">
                  <c:v>9.4687571800917851</c:v>
                </c:pt>
                <c:pt idx="15">
                  <c:v>8.3919892089223964</c:v>
                </c:pt>
                <c:pt idx="16">
                  <c:v>7.5113244766309606</c:v>
                </c:pt>
                <c:pt idx="17">
                  <c:v>7.6742199026103748</c:v>
                </c:pt>
                <c:pt idx="18">
                  <c:v>6.8195739040380516</c:v>
                </c:pt>
                <c:pt idx="19">
                  <c:v>4.5596985196720112</c:v>
                </c:pt>
                <c:pt idx="20">
                  <c:v>3.8706303628060823</c:v>
                </c:pt>
                <c:pt idx="21">
                  <c:v>2.5607376978344689</c:v>
                </c:pt>
                <c:pt idx="22">
                  <c:v>3.6468228762625472</c:v>
                </c:pt>
                <c:pt idx="23">
                  <c:v>3.9004455119894743</c:v>
                </c:pt>
                <c:pt idx="24">
                  <c:v>3.5314246043499224</c:v>
                </c:pt>
                <c:pt idx="25">
                  <c:v>3.3460624255749991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2316-413E-89CC-8AF3E3D80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910016"/>
        <c:axId val="125915904"/>
      </c:lineChart>
      <c:lineChart>
        <c:grouping val="standard"/>
        <c:varyColors val="0"/>
        <c:ser>
          <c:idx val="11"/>
          <c:order val="6"/>
          <c:tx>
            <c:strRef>
              <c:f>'[01 inf_fore.xlsx]DB small range'!$Y$3</c:f>
              <c:strCache>
                <c:ptCount val="1"/>
                <c:pt idx="0">
                  <c:v> Вертикальные линии  </c:v>
                </c:pt>
              </c:strCache>
            </c:strRef>
          </c:tx>
          <c:spPr>
            <a:ln w="12700">
              <a:solidFill>
                <a:srgbClr val="FFFF99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fixedVal"/>
            <c:noEndCap val="1"/>
            <c:val val="23"/>
            <c:spPr>
              <a:ln w="12700">
                <a:solidFill>
                  <a:srgbClr val="000000"/>
                </a:solidFill>
                <a:prstDash val="sysDash"/>
              </a:ln>
            </c:spPr>
          </c:errBars>
          <c:cat>
            <c:strRef>
              <c:f>'[01 inf_fore.xlsx]DB small range'!$A$55:$A$102</c:f>
              <c:strCache>
                <c:ptCount val="48"/>
                <c:pt idx="0">
                  <c:v>2015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2016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2017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2018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2019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2020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2021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2022 C 1</c:v>
                </c:pt>
                <c:pt idx="29">
                  <c:v>C 2</c:v>
                </c:pt>
                <c:pt idx="30">
                  <c:v>C 3</c:v>
                </c:pt>
                <c:pt idx="31">
                  <c:v>C 4</c:v>
                </c:pt>
                <c:pt idx="32">
                  <c:v>2023 C 1</c:v>
                </c:pt>
                <c:pt idx="33">
                  <c:v>C 2</c:v>
                </c:pt>
                <c:pt idx="34">
                  <c:v>C 3</c:v>
                </c:pt>
                <c:pt idx="35">
                  <c:v>C 4</c:v>
                </c:pt>
                <c:pt idx="36">
                  <c:v>2024 C 1</c:v>
                </c:pt>
                <c:pt idx="37">
                  <c:v>C 2</c:v>
                </c:pt>
                <c:pt idx="38">
                  <c:v>C 3</c:v>
                </c:pt>
                <c:pt idx="39">
                  <c:v>C 4</c:v>
                </c:pt>
                <c:pt idx="40">
                  <c:v>2025 C 1</c:v>
                </c:pt>
                <c:pt idx="41">
                  <c:v>C 2</c:v>
                </c:pt>
                <c:pt idx="42">
                  <c:v>C 3</c:v>
                </c:pt>
                <c:pt idx="43">
                  <c:v>C 4</c:v>
                </c:pt>
                <c:pt idx="44">
                  <c:v>2026 C 1</c:v>
                </c:pt>
                <c:pt idx="45">
                  <c:v>C 2</c:v>
                </c:pt>
                <c:pt idx="46">
                  <c:v>C 3</c:v>
                </c:pt>
                <c:pt idx="47">
                  <c:v>C 4</c:v>
                </c:pt>
              </c:strCache>
            </c:strRef>
          </c:cat>
          <c:val>
            <c:numRef>
              <c:f>'[01 inf_fore.xlsx]DB small range'!$Y$4:$Y$99</c:f>
              <c:numCache>
                <c:formatCode>General</c:formatCode>
                <c:ptCount val="96"/>
                <c:pt idx="65" formatCode="_([$€]* #\ ##0.00_);_([$€]* \(#\ ##0.00\);_([$€]* &quot;-&quot;??_);_(@_)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316-413E-89CC-8AF3E3D80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917824"/>
        <c:axId val="125919616"/>
      </c:lineChart>
      <c:catAx>
        <c:axId val="125910016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spPr>
          <a:ln w="1270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sz="1100">
                <a:latin typeface="Palatino Linotype" panose="02040502050505030304" pitchFamily="18" charset="0"/>
              </a:defRPr>
            </a:pPr>
            <a:endParaRPr lang="ru-RU"/>
          </a:p>
        </c:txPr>
        <c:crossAx val="125915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915904"/>
        <c:scaling>
          <c:orientation val="minMax"/>
          <c:max val="16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8.2862654606271902E-3"/>
              <c:y val="0.4051307466109352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latin typeface="Palatino Linotype" panose="02040502050505030304" pitchFamily="18" charset="0"/>
              </a:defRPr>
            </a:pPr>
            <a:endParaRPr lang="ru-RU"/>
          </a:p>
        </c:txPr>
        <c:crossAx val="125910016"/>
        <c:crosses val="autoZero"/>
        <c:crossBetween val="midCat"/>
        <c:majorUnit val="5"/>
      </c:valAx>
      <c:catAx>
        <c:axId val="12591782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125919616"/>
        <c:crosses val="max"/>
        <c:auto val="0"/>
        <c:lblAlgn val="ctr"/>
        <c:lblOffset val="100"/>
        <c:tickMarkSkip val="1"/>
        <c:noMultiLvlLbl val="0"/>
      </c:catAx>
      <c:valAx>
        <c:axId val="125919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5917824"/>
        <c:crosses val="autoZero"/>
        <c:crossBetween val="midCat"/>
      </c:valAx>
      <c:spPr>
        <a:noFill/>
        <a:ln w="3175">
          <a:solidFill>
            <a:schemeClr val="tx1"/>
          </a:solidFill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8.6641066100186043E-2"/>
          <c:y val="4.4334206577737234E-2"/>
          <c:w val="0.40728539525129925"/>
          <c:h val="0.26744268667321475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>
              <a:latin typeface="Palatino Linotype" panose="0204050205050503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ysClr val="window" lastClr="FFFFFF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18232250424752E-2"/>
          <c:y val="4.8640610370431409E-2"/>
          <c:w val="0.88684338807839758"/>
          <c:h val="0.7288164305350513"/>
        </c:manualLayout>
      </c:layout>
      <c:areaChart>
        <c:grouping val="standard"/>
        <c:varyColors val="0"/>
        <c:ser>
          <c:idx val="6"/>
          <c:order val="0"/>
          <c:tx>
            <c:strRef>
              <c:f>'[01 policy_rate_forenew.xlsx]DB small range'!$O$1</c:f>
              <c:strCache>
                <c:ptCount val="1"/>
                <c:pt idx="0">
                  <c:v>40%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'[01 policy_rate_forenew.xlsx]DB small range'!$A$67:$A$104</c:f>
              <c:strCache>
                <c:ptCount val="38"/>
                <c:pt idx="0">
                  <c:v>2018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2019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2020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2021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2022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2023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2024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2025 C 1</c:v>
                </c:pt>
                <c:pt idx="29">
                  <c:v>C 2</c:v>
                </c:pt>
                <c:pt idx="30">
                  <c:v>C 3</c:v>
                </c:pt>
                <c:pt idx="31">
                  <c:v>C 4</c:v>
                </c:pt>
                <c:pt idx="32">
                  <c:v>2026 C 1</c:v>
                </c:pt>
                <c:pt idx="33">
                  <c:v>C 2</c:v>
                </c:pt>
                <c:pt idx="34">
                  <c:v>C 3</c:v>
                </c:pt>
                <c:pt idx="35">
                  <c:v>C 4</c:v>
                </c:pt>
                <c:pt idx="36">
                  <c:v>2027 C 1</c:v>
                </c:pt>
                <c:pt idx="37">
                  <c:v>C 2</c:v>
                </c:pt>
              </c:strCache>
            </c:strRef>
          </c:cat>
          <c:val>
            <c:numRef>
              <c:f>'[01 policy_rate_forenew.xlsx]DB small range'!$O$67:$O$104</c:f>
              <c:numCache>
                <c:formatCode>_([$€]* #\ ##0.00_);_([$€]* \(#\ ##0.00\);_([$€]* "-"??_);_(@_)</c:formatCode>
                <c:ptCount val="38"/>
                <c:pt idx="0">
                  <c:v>14.966699999999999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14.533300000000001</c:v>
                </c:pt>
                <c:pt idx="5">
                  <c:v>14.3</c:v>
                </c:pt>
                <c:pt idx="6">
                  <c:v>13.3</c:v>
                </c:pt>
                <c:pt idx="7">
                  <c:v>12.966699999999999</c:v>
                </c:pt>
                <c:pt idx="8">
                  <c:v>12.6333</c:v>
                </c:pt>
                <c:pt idx="9">
                  <c:v>12.1333</c:v>
                </c:pt>
                <c:pt idx="10">
                  <c:v>11.1333</c:v>
                </c:pt>
                <c:pt idx="11">
                  <c:v>10.8</c:v>
                </c:pt>
                <c:pt idx="12">
                  <c:v>10.933299999999999</c:v>
                </c:pt>
                <c:pt idx="13">
                  <c:v>11.7</c:v>
                </c:pt>
                <c:pt idx="14">
                  <c:v>12.666700000000001</c:v>
                </c:pt>
                <c:pt idx="15">
                  <c:v>13.2333</c:v>
                </c:pt>
                <c:pt idx="16">
                  <c:v>13.3</c:v>
                </c:pt>
                <c:pt idx="17">
                  <c:v>13.3</c:v>
                </c:pt>
                <c:pt idx="18">
                  <c:v>13.433299999999999</c:v>
                </c:pt>
                <c:pt idx="19">
                  <c:v>13.166700000000001</c:v>
                </c:pt>
                <c:pt idx="20">
                  <c:v>11.666700000000001</c:v>
                </c:pt>
                <c:pt idx="21">
                  <c:v>10.333299999999999</c:v>
                </c:pt>
                <c:pt idx="22">
                  <c:v>10</c:v>
                </c:pt>
                <c:pt idx="23">
                  <c:v>10</c:v>
                </c:pt>
                <c:pt idx="24">
                  <c:v>9.6667000000000005</c:v>
                </c:pt>
                <c:pt idx="25">
                  <c:v>9.3000000000000007</c:v>
                </c:pt>
                <c:pt idx="26">
                  <c:v>10.0732</c:v>
                </c:pt>
                <c:pt idx="27">
                  <c:v>10.862</c:v>
                </c:pt>
                <c:pt idx="28">
                  <c:v>11.7654</c:v>
                </c:pt>
                <c:pt idx="29">
                  <c:v>12.464399999999999</c:v>
                </c:pt>
                <c:pt idx="30">
                  <c:v>11.0631</c:v>
                </c:pt>
                <c:pt idx="31">
                  <c:v>10.1907</c:v>
                </c:pt>
                <c:pt idx="32">
                  <c:v>9.7026000000000003</c:v>
                </c:pt>
                <c:pt idx="33">
                  <c:v>9.5035000000000007</c:v>
                </c:pt>
                <c:pt idx="34">
                  <c:v>9.5089000000000006</c:v>
                </c:pt>
                <c:pt idx="35">
                  <c:v>9.6463999999999999</c:v>
                </c:pt>
                <c:pt idx="36">
                  <c:v>9.8590999999999998</c:v>
                </c:pt>
                <c:pt idx="37">
                  <c:v>10.104900000000001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CC-4081-94D6-20EB87C39FAD}"/>
            </c:ext>
          </c:extLst>
        </c:ser>
        <c:ser>
          <c:idx val="5"/>
          <c:order val="1"/>
          <c:tx>
            <c:strRef>
              <c:f>'[01 policy_rate_forenew.xlsx]DB small range'!$N$1</c:f>
              <c:strCache>
                <c:ptCount val="1"/>
                <c:pt idx="0">
                  <c:v>25%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</c:spPr>
          <c:cat>
            <c:strRef>
              <c:f>'[01 policy_rate_forenew.xlsx]DB small range'!$A$67:$A$104</c:f>
              <c:strCache>
                <c:ptCount val="38"/>
                <c:pt idx="0">
                  <c:v>2018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2019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2020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2021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2022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2023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2024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2025 C 1</c:v>
                </c:pt>
                <c:pt idx="29">
                  <c:v>C 2</c:v>
                </c:pt>
                <c:pt idx="30">
                  <c:v>C 3</c:v>
                </c:pt>
                <c:pt idx="31">
                  <c:v>C 4</c:v>
                </c:pt>
                <c:pt idx="32">
                  <c:v>2026 C 1</c:v>
                </c:pt>
                <c:pt idx="33">
                  <c:v>C 2</c:v>
                </c:pt>
                <c:pt idx="34">
                  <c:v>C 3</c:v>
                </c:pt>
                <c:pt idx="35">
                  <c:v>C 4</c:v>
                </c:pt>
                <c:pt idx="36">
                  <c:v>2027 C 1</c:v>
                </c:pt>
                <c:pt idx="37">
                  <c:v>C 2</c:v>
                </c:pt>
              </c:strCache>
            </c:strRef>
          </c:cat>
          <c:val>
            <c:numRef>
              <c:f>'[01 policy_rate_forenew.xlsx]DB small range'!$N$67:$N$104</c:f>
              <c:numCache>
                <c:formatCode>_([$€]* #\ ##0.00_);_([$€]* \(#\ ##0.00\);_([$€]* "-"??_);_(@_)</c:formatCode>
                <c:ptCount val="38"/>
                <c:pt idx="0">
                  <c:v>14.966699999999999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14.533300000000001</c:v>
                </c:pt>
                <c:pt idx="5">
                  <c:v>14.3</c:v>
                </c:pt>
                <c:pt idx="6">
                  <c:v>13.3</c:v>
                </c:pt>
                <c:pt idx="7">
                  <c:v>12.966699999999999</c:v>
                </c:pt>
                <c:pt idx="8">
                  <c:v>12.6333</c:v>
                </c:pt>
                <c:pt idx="9">
                  <c:v>12.1333</c:v>
                </c:pt>
                <c:pt idx="10">
                  <c:v>11.1333</c:v>
                </c:pt>
                <c:pt idx="11">
                  <c:v>10.8</c:v>
                </c:pt>
                <c:pt idx="12">
                  <c:v>10.933299999999999</c:v>
                </c:pt>
                <c:pt idx="13">
                  <c:v>11.7</c:v>
                </c:pt>
                <c:pt idx="14">
                  <c:v>12.666700000000001</c:v>
                </c:pt>
                <c:pt idx="15">
                  <c:v>13.2333</c:v>
                </c:pt>
                <c:pt idx="16">
                  <c:v>13.3</c:v>
                </c:pt>
                <c:pt idx="17">
                  <c:v>13.3</c:v>
                </c:pt>
                <c:pt idx="18">
                  <c:v>13.433299999999999</c:v>
                </c:pt>
                <c:pt idx="19">
                  <c:v>13.166700000000001</c:v>
                </c:pt>
                <c:pt idx="20">
                  <c:v>11.666700000000001</c:v>
                </c:pt>
                <c:pt idx="21">
                  <c:v>10.333299999999999</c:v>
                </c:pt>
                <c:pt idx="22">
                  <c:v>10</c:v>
                </c:pt>
                <c:pt idx="23">
                  <c:v>10</c:v>
                </c:pt>
                <c:pt idx="24">
                  <c:v>9.6667000000000005</c:v>
                </c:pt>
                <c:pt idx="25">
                  <c:v>9.3000000000000007</c:v>
                </c:pt>
                <c:pt idx="26">
                  <c:v>9.6128999999999998</c:v>
                </c:pt>
                <c:pt idx="27">
                  <c:v>10.151</c:v>
                </c:pt>
                <c:pt idx="28">
                  <c:v>10.8765</c:v>
                </c:pt>
                <c:pt idx="29">
                  <c:v>11.4582</c:v>
                </c:pt>
                <c:pt idx="30">
                  <c:v>9.9830000000000005</c:v>
                </c:pt>
                <c:pt idx="31">
                  <c:v>9.0633999999999997</c:v>
                </c:pt>
                <c:pt idx="32">
                  <c:v>8.5421999999999993</c:v>
                </c:pt>
                <c:pt idx="33">
                  <c:v>8.3170000000000002</c:v>
                </c:pt>
                <c:pt idx="34">
                  <c:v>8.3001000000000005</c:v>
                </c:pt>
                <c:pt idx="35">
                  <c:v>8.4183000000000003</c:v>
                </c:pt>
                <c:pt idx="36">
                  <c:v>8.6149000000000004</c:v>
                </c:pt>
                <c:pt idx="37">
                  <c:v>8.8478999999999992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CC-4081-94D6-20EB87C39FAD}"/>
            </c:ext>
          </c:extLst>
        </c:ser>
        <c:ser>
          <c:idx val="4"/>
          <c:order val="2"/>
          <c:tx>
            <c:strRef>
              <c:f>'[01 policy_rate_forenew.xlsx]DB small range'!$M$2</c:f>
              <c:strCache>
                <c:ptCount val="1"/>
                <c:pt idx="0">
                  <c:v> 10% фосилаи эҳтимолӣ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  <a:effectLst>
              <a:outerShdw dist="2527300" dir="5400000" algn="ctr" rotWithShape="0">
                <a:schemeClr val="accent6">
                  <a:lumMod val="75000"/>
                </a:schemeClr>
              </a:outerShdw>
            </a:effectLst>
          </c:spPr>
          <c:cat>
            <c:strRef>
              <c:f>'[01 policy_rate_forenew.xlsx]DB small range'!$A$67:$A$104</c:f>
              <c:strCache>
                <c:ptCount val="38"/>
                <c:pt idx="0">
                  <c:v>2018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2019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2020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2021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2022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2023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2024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2025 C 1</c:v>
                </c:pt>
                <c:pt idx="29">
                  <c:v>C 2</c:v>
                </c:pt>
                <c:pt idx="30">
                  <c:v>C 3</c:v>
                </c:pt>
                <c:pt idx="31">
                  <c:v>C 4</c:v>
                </c:pt>
                <c:pt idx="32">
                  <c:v>2026 C 1</c:v>
                </c:pt>
                <c:pt idx="33">
                  <c:v>C 2</c:v>
                </c:pt>
                <c:pt idx="34">
                  <c:v>C 3</c:v>
                </c:pt>
                <c:pt idx="35">
                  <c:v>C 4</c:v>
                </c:pt>
                <c:pt idx="36">
                  <c:v>2027 C 1</c:v>
                </c:pt>
                <c:pt idx="37">
                  <c:v>C 2</c:v>
                </c:pt>
              </c:strCache>
            </c:strRef>
          </c:cat>
          <c:val>
            <c:numRef>
              <c:f>'[01 policy_rate_forenew.xlsx]DB small range'!$M$67:$M$104</c:f>
              <c:numCache>
                <c:formatCode>_([$€]* #\ ##0.00_);_([$€]* \(#\ ##0.00\);_([$€]* "-"??_);_(@_)</c:formatCode>
                <c:ptCount val="38"/>
                <c:pt idx="0">
                  <c:v>14.966699999999999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14.533300000000001</c:v>
                </c:pt>
                <c:pt idx="5">
                  <c:v>14.3</c:v>
                </c:pt>
                <c:pt idx="6">
                  <c:v>13.3</c:v>
                </c:pt>
                <c:pt idx="7">
                  <c:v>12.966699999999999</c:v>
                </c:pt>
                <c:pt idx="8">
                  <c:v>12.6333</c:v>
                </c:pt>
                <c:pt idx="9">
                  <c:v>12.1333</c:v>
                </c:pt>
                <c:pt idx="10">
                  <c:v>11.1333</c:v>
                </c:pt>
                <c:pt idx="11">
                  <c:v>10.8</c:v>
                </c:pt>
                <c:pt idx="12">
                  <c:v>10.933299999999999</c:v>
                </c:pt>
                <c:pt idx="13">
                  <c:v>11.7</c:v>
                </c:pt>
                <c:pt idx="14">
                  <c:v>12.666700000000001</c:v>
                </c:pt>
                <c:pt idx="15">
                  <c:v>13.2333</c:v>
                </c:pt>
                <c:pt idx="16">
                  <c:v>13.3</c:v>
                </c:pt>
                <c:pt idx="17">
                  <c:v>13.3</c:v>
                </c:pt>
                <c:pt idx="18">
                  <c:v>13.433299999999999</c:v>
                </c:pt>
                <c:pt idx="19">
                  <c:v>13.166700000000001</c:v>
                </c:pt>
                <c:pt idx="20">
                  <c:v>11.666700000000001</c:v>
                </c:pt>
                <c:pt idx="21">
                  <c:v>10.333299999999999</c:v>
                </c:pt>
                <c:pt idx="22">
                  <c:v>10</c:v>
                </c:pt>
                <c:pt idx="23">
                  <c:v>10</c:v>
                </c:pt>
                <c:pt idx="24">
                  <c:v>9.6667000000000005</c:v>
                </c:pt>
                <c:pt idx="25">
                  <c:v>9.3000000000000007</c:v>
                </c:pt>
                <c:pt idx="26">
                  <c:v>9.1811000000000007</c:v>
                </c:pt>
                <c:pt idx="27">
                  <c:v>9.4841999999999995</c:v>
                </c:pt>
                <c:pt idx="28">
                  <c:v>10.042899999999999</c:v>
                </c:pt>
                <c:pt idx="29">
                  <c:v>10.5145</c:v>
                </c:pt>
                <c:pt idx="30">
                  <c:v>8.9699000000000009</c:v>
                </c:pt>
                <c:pt idx="31">
                  <c:v>8.0060000000000002</c:v>
                </c:pt>
                <c:pt idx="32">
                  <c:v>7.4539</c:v>
                </c:pt>
                <c:pt idx="33">
                  <c:v>7.2042000000000002</c:v>
                </c:pt>
                <c:pt idx="34">
                  <c:v>7.1664000000000003</c:v>
                </c:pt>
                <c:pt idx="35">
                  <c:v>7.2666000000000004</c:v>
                </c:pt>
                <c:pt idx="36">
                  <c:v>7.4480000000000004</c:v>
                </c:pt>
                <c:pt idx="37">
                  <c:v>7.6691000000000003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CC-4081-94D6-20EB87C39FAD}"/>
            </c:ext>
          </c:extLst>
        </c:ser>
        <c:ser>
          <c:idx val="3"/>
          <c:order val="3"/>
          <c:tx>
            <c:strRef>
              <c:f>'[01 policy_rate_forenew.xlsx]DB small range'!$L$1</c:f>
              <c:strCache>
                <c:ptCount val="1"/>
                <c:pt idx="0">
                  <c:v>-10%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</c:spPr>
          <c:cat>
            <c:strRef>
              <c:f>'[01 policy_rate_forenew.xlsx]DB small range'!$A$67:$A$104</c:f>
              <c:strCache>
                <c:ptCount val="38"/>
                <c:pt idx="0">
                  <c:v>2018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2019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2020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2021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2022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2023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2024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2025 C 1</c:v>
                </c:pt>
                <c:pt idx="29">
                  <c:v>C 2</c:v>
                </c:pt>
                <c:pt idx="30">
                  <c:v>C 3</c:v>
                </c:pt>
                <c:pt idx="31">
                  <c:v>C 4</c:v>
                </c:pt>
                <c:pt idx="32">
                  <c:v>2026 C 1</c:v>
                </c:pt>
                <c:pt idx="33">
                  <c:v>C 2</c:v>
                </c:pt>
                <c:pt idx="34">
                  <c:v>C 3</c:v>
                </c:pt>
                <c:pt idx="35">
                  <c:v>C 4</c:v>
                </c:pt>
                <c:pt idx="36">
                  <c:v>2027 C 1</c:v>
                </c:pt>
                <c:pt idx="37">
                  <c:v>C 2</c:v>
                </c:pt>
              </c:strCache>
            </c:strRef>
          </c:cat>
          <c:val>
            <c:numRef>
              <c:f>'[01 policy_rate_forenew.xlsx]DB small range'!$L$67:$L$104</c:f>
              <c:numCache>
                <c:formatCode>_([$€]* #\ ##0.00_);_([$€]* \(#\ ##0.00\);_([$€]* "-"??_);_(@_)</c:formatCode>
                <c:ptCount val="38"/>
                <c:pt idx="0">
                  <c:v>14.966699999999999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14.533300000000001</c:v>
                </c:pt>
                <c:pt idx="5">
                  <c:v>14.3</c:v>
                </c:pt>
                <c:pt idx="6">
                  <c:v>13.3</c:v>
                </c:pt>
                <c:pt idx="7">
                  <c:v>12.966699999999999</c:v>
                </c:pt>
                <c:pt idx="8">
                  <c:v>12.6333</c:v>
                </c:pt>
                <c:pt idx="9">
                  <c:v>12.1333</c:v>
                </c:pt>
                <c:pt idx="10">
                  <c:v>11.1333</c:v>
                </c:pt>
                <c:pt idx="11">
                  <c:v>10.8</c:v>
                </c:pt>
                <c:pt idx="12">
                  <c:v>10.933299999999999</c:v>
                </c:pt>
                <c:pt idx="13">
                  <c:v>11.7</c:v>
                </c:pt>
                <c:pt idx="14">
                  <c:v>12.666700000000001</c:v>
                </c:pt>
                <c:pt idx="15">
                  <c:v>13.2333</c:v>
                </c:pt>
                <c:pt idx="16">
                  <c:v>13.3</c:v>
                </c:pt>
                <c:pt idx="17">
                  <c:v>13.3</c:v>
                </c:pt>
                <c:pt idx="18">
                  <c:v>13.433299999999999</c:v>
                </c:pt>
                <c:pt idx="19">
                  <c:v>13.166700000000001</c:v>
                </c:pt>
                <c:pt idx="20">
                  <c:v>11.666700000000001</c:v>
                </c:pt>
                <c:pt idx="21">
                  <c:v>10.333299999999999</c:v>
                </c:pt>
                <c:pt idx="22">
                  <c:v>10</c:v>
                </c:pt>
                <c:pt idx="23">
                  <c:v>10</c:v>
                </c:pt>
                <c:pt idx="24">
                  <c:v>9.6667000000000005</c:v>
                </c:pt>
                <c:pt idx="25">
                  <c:v>9.3000000000000007</c:v>
                </c:pt>
                <c:pt idx="26">
                  <c:v>8.6189</c:v>
                </c:pt>
                <c:pt idx="27">
                  <c:v>8.6158000000000001</c:v>
                </c:pt>
                <c:pt idx="28">
                  <c:v>8.9571000000000005</c:v>
                </c:pt>
                <c:pt idx="29">
                  <c:v>9.2855000000000008</c:v>
                </c:pt>
                <c:pt idx="30">
                  <c:v>7.6505999999999998</c:v>
                </c:pt>
                <c:pt idx="31">
                  <c:v>6.6289999999999996</c:v>
                </c:pt>
                <c:pt idx="32">
                  <c:v>6.0365000000000002</c:v>
                </c:pt>
                <c:pt idx="33">
                  <c:v>5.7549999999999999</c:v>
                </c:pt>
                <c:pt idx="34">
                  <c:v>5.6898999999999997</c:v>
                </c:pt>
                <c:pt idx="35">
                  <c:v>5.7666000000000004</c:v>
                </c:pt>
                <c:pt idx="36">
                  <c:v>5.9283999999999999</c:v>
                </c:pt>
                <c:pt idx="37">
                  <c:v>6.1337999999999999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CC-4081-94D6-20EB87C39FAD}"/>
            </c:ext>
          </c:extLst>
        </c:ser>
        <c:ser>
          <c:idx val="2"/>
          <c:order val="4"/>
          <c:tx>
            <c:strRef>
              <c:f>'[01 policy_rate_forenew.xlsx]DB small range'!$K$1</c:f>
              <c:strCache>
                <c:ptCount val="1"/>
                <c:pt idx="0">
                  <c:v>-25%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'[01 policy_rate_forenew.xlsx]DB small range'!$A$67:$A$104</c:f>
              <c:strCache>
                <c:ptCount val="38"/>
                <c:pt idx="0">
                  <c:v>2018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2019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2020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2021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2022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2023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2024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2025 C 1</c:v>
                </c:pt>
                <c:pt idx="29">
                  <c:v>C 2</c:v>
                </c:pt>
                <c:pt idx="30">
                  <c:v>C 3</c:v>
                </c:pt>
                <c:pt idx="31">
                  <c:v>C 4</c:v>
                </c:pt>
                <c:pt idx="32">
                  <c:v>2026 C 1</c:v>
                </c:pt>
                <c:pt idx="33">
                  <c:v>C 2</c:v>
                </c:pt>
                <c:pt idx="34">
                  <c:v>C 3</c:v>
                </c:pt>
                <c:pt idx="35">
                  <c:v>C 4</c:v>
                </c:pt>
                <c:pt idx="36">
                  <c:v>2027 C 1</c:v>
                </c:pt>
                <c:pt idx="37">
                  <c:v>C 2</c:v>
                </c:pt>
              </c:strCache>
            </c:strRef>
          </c:cat>
          <c:val>
            <c:numRef>
              <c:f>'[01 policy_rate_forenew.xlsx]DB small range'!$K$67:$K$104</c:f>
              <c:numCache>
                <c:formatCode>_([$€]* #\ ##0.00_);_([$€]* \(#\ ##0.00\);_([$€]* "-"??_);_(@_)</c:formatCode>
                <c:ptCount val="38"/>
                <c:pt idx="0">
                  <c:v>14.966699999999999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14.533300000000001</c:v>
                </c:pt>
                <c:pt idx="5">
                  <c:v>14.3</c:v>
                </c:pt>
                <c:pt idx="6">
                  <c:v>13.3</c:v>
                </c:pt>
                <c:pt idx="7">
                  <c:v>12.966699999999999</c:v>
                </c:pt>
                <c:pt idx="8">
                  <c:v>12.6333</c:v>
                </c:pt>
                <c:pt idx="9">
                  <c:v>12.1333</c:v>
                </c:pt>
                <c:pt idx="10">
                  <c:v>11.1333</c:v>
                </c:pt>
                <c:pt idx="11">
                  <c:v>10.8</c:v>
                </c:pt>
                <c:pt idx="12">
                  <c:v>10.933299999999999</c:v>
                </c:pt>
                <c:pt idx="13">
                  <c:v>11.7</c:v>
                </c:pt>
                <c:pt idx="14">
                  <c:v>12.666700000000001</c:v>
                </c:pt>
                <c:pt idx="15">
                  <c:v>13.2333</c:v>
                </c:pt>
                <c:pt idx="16">
                  <c:v>13.3</c:v>
                </c:pt>
                <c:pt idx="17">
                  <c:v>13.3</c:v>
                </c:pt>
                <c:pt idx="18">
                  <c:v>13.433299999999999</c:v>
                </c:pt>
                <c:pt idx="19">
                  <c:v>13.166700000000001</c:v>
                </c:pt>
                <c:pt idx="20">
                  <c:v>11.666700000000001</c:v>
                </c:pt>
                <c:pt idx="21">
                  <c:v>10.333299999999999</c:v>
                </c:pt>
                <c:pt idx="22">
                  <c:v>10</c:v>
                </c:pt>
                <c:pt idx="23">
                  <c:v>10</c:v>
                </c:pt>
                <c:pt idx="24">
                  <c:v>9.6667000000000005</c:v>
                </c:pt>
                <c:pt idx="25">
                  <c:v>9.3000000000000007</c:v>
                </c:pt>
                <c:pt idx="26">
                  <c:v>8.1870999999999992</c:v>
                </c:pt>
                <c:pt idx="27">
                  <c:v>7.9489999999999998</c:v>
                </c:pt>
                <c:pt idx="28">
                  <c:v>8.1234999999999999</c:v>
                </c:pt>
                <c:pt idx="29">
                  <c:v>8.3417999999999992</c:v>
                </c:pt>
                <c:pt idx="30">
                  <c:v>6.6375999999999999</c:v>
                </c:pt>
                <c:pt idx="31">
                  <c:v>5.5716999999999999</c:v>
                </c:pt>
                <c:pt idx="32">
                  <c:v>4.9481999999999999</c:v>
                </c:pt>
                <c:pt idx="33">
                  <c:v>4.6421999999999999</c:v>
                </c:pt>
                <c:pt idx="34">
                  <c:v>4.5561999999999996</c:v>
                </c:pt>
                <c:pt idx="35">
                  <c:v>4.6147999999999998</c:v>
                </c:pt>
                <c:pt idx="36">
                  <c:v>4.7614999999999998</c:v>
                </c:pt>
                <c:pt idx="37">
                  <c:v>4.9549000000000003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CC-4081-94D6-20EB87C39FAD}"/>
            </c:ext>
          </c:extLst>
        </c:ser>
        <c:ser>
          <c:idx val="1"/>
          <c:order val="5"/>
          <c:tx>
            <c:strRef>
              <c:f>'[01 policy_rate_forenew.xlsx]DB small range'!$J$1</c:f>
              <c:strCache>
                <c:ptCount val="1"/>
                <c:pt idx="0">
                  <c:v>-40%</c:v>
                </c:pt>
              </c:strCache>
            </c:strRef>
          </c:tx>
          <c:spPr>
            <a:solidFill>
              <a:sysClr val="window" lastClr="FFFFFF"/>
            </a:solidFill>
            <a:ln w="25400">
              <a:noFill/>
            </a:ln>
          </c:spPr>
          <c:cat>
            <c:strRef>
              <c:f>'[01 policy_rate_forenew.xlsx]DB small range'!$A$67:$A$104</c:f>
              <c:strCache>
                <c:ptCount val="38"/>
                <c:pt idx="0">
                  <c:v>2018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2019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2020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2021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2022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2023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2024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2025 C 1</c:v>
                </c:pt>
                <c:pt idx="29">
                  <c:v>C 2</c:v>
                </c:pt>
                <c:pt idx="30">
                  <c:v>C 3</c:v>
                </c:pt>
                <c:pt idx="31">
                  <c:v>C 4</c:v>
                </c:pt>
                <c:pt idx="32">
                  <c:v>2026 C 1</c:v>
                </c:pt>
                <c:pt idx="33">
                  <c:v>C 2</c:v>
                </c:pt>
                <c:pt idx="34">
                  <c:v>C 3</c:v>
                </c:pt>
                <c:pt idx="35">
                  <c:v>C 4</c:v>
                </c:pt>
                <c:pt idx="36">
                  <c:v>2027 C 1</c:v>
                </c:pt>
                <c:pt idx="37">
                  <c:v>C 2</c:v>
                </c:pt>
              </c:strCache>
            </c:strRef>
          </c:cat>
          <c:val>
            <c:numRef>
              <c:f>'[01 policy_rate_forenew.xlsx]DB small range'!$J$67:$J$104</c:f>
              <c:numCache>
                <c:formatCode>_([$€]* #\ ##0.00_);_([$€]* \(#\ ##0.00\);_([$€]* "-"??_);_(@_)</c:formatCode>
                <c:ptCount val="38"/>
                <c:pt idx="0">
                  <c:v>14.966699999999999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14.533300000000001</c:v>
                </c:pt>
                <c:pt idx="5">
                  <c:v>14.3</c:v>
                </c:pt>
                <c:pt idx="6">
                  <c:v>13.3</c:v>
                </c:pt>
                <c:pt idx="7">
                  <c:v>12.966699999999999</c:v>
                </c:pt>
                <c:pt idx="8">
                  <c:v>12.6333</c:v>
                </c:pt>
                <c:pt idx="9">
                  <c:v>12.1333</c:v>
                </c:pt>
                <c:pt idx="10">
                  <c:v>11.1333</c:v>
                </c:pt>
                <c:pt idx="11">
                  <c:v>10.8</c:v>
                </c:pt>
                <c:pt idx="12">
                  <c:v>10.933299999999999</c:v>
                </c:pt>
                <c:pt idx="13">
                  <c:v>11.7</c:v>
                </c:pt>
                <c:pt idx="14">
                  <c:v>12.666700000000001</c:v>
                </c:pt>
                <c:pt idx="15">
                  <c:v>13.2333</c:v>
                </c:pt>
                <c:pt idx="16">
                  <c:v>13.3</c:v>
                </c:pt>
                <c:pt idx="17">
                  <c:v>13.3</c:v>
                </c:pt>
                <c:pt idx="18">
                  <c:v>13.433299999999999</c:v>
                </c:pt>
                <c:pt idx="19">
                  <c:v>13.166700000000001</c:v>
                </c:pt>
                <c:pt idx="20">
                  <c:v>11.666700000000001</c:v>
                </c:pt>
                <c:pt idx="21">
                  <c:v>10.333299999999999</c:v>
                </c:pt>
                <c:pt idx="22">
                  <c:v>10</c:v>
                </c:pt>
                <c:pt idx="23">
                  <c:v>10</c:v>
                </c:pt>
                <c:pt idx="24">
                  <c:v>9.6667000000000005</c:v>
                </c:pt>
                <c:pt idx="25">
                  <c:v>9.3000000000000007</c:v>
                </c:pt>
                <c:pt idx="26">
                  <c:v>7.7267999999999999</c:v>
                </c:pt>
                <c:pt idx="27">
                  <c:v>7.2380000000000004</c:v>
                </c:pt>
                <c:pt idx="28">
                  <c:v>7.2346000000000004</c:v>
                </c:pt>
                <c:pt idx="29">
                  <c:v>7.3356000000000003</c:v>
                </c:pt>
                <c:pt idx="30">
                  <c:v>5.5575000000000001</c:v>
                </c:pt>
                <c:pt idx="31">
                  <c:v>4.4443000000000001</c:v>
                </c:pt>
                <c:pt idx="32">
                  <c:v>3.7877999999999998</c:v>
                </c:pt>
                <c:pt idx="33">
                  <c:v>3.4557000000000002</c:v>
                </c:pt>
                <c:pt idx="34">
                  <c:v>3.3473999999999999</c:v>
                </c:pt>
                <c:pt idx="35">
                  <c:v>3.3866999999999998</c:v>
                </c:pt>
                <c:pt idx="36">
                  <c:v>3.5173999999999999</c:v>
                </c:pt>
                <c:pt idx="37">
                  <c:v>3.6979000000000002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CC-4081-94D6-20EB87C39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016128"/>
        <c:axId val="126030208"/>
      </c:areaChart>
      <c:lineChart>
        <c:grouping val="standard"/>
        <c:varyColors val="0"/>
        <c:ser>
          <c:idx val="8"/>
          <c:order val="7"/>
          <c:tx>
            <c:strRef>
              <c:f>'[01 policy_rate_forenew.xlsx]DB small range'!$E$1</c:f>
              <c:strCache>
                <c:ptCount val="1"/>
                <c:pt idx="0">
                  <c:v> Дурнамо </c:v>
                </c:pt>
              </c:strCache>
            </c:strRef>
          </c:tx>
          <c:spPr>
            <a:ln w="4445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'[01 policy_rate_forenew.xlsx]DB small range'!$A$67:$A$104</c:f>
              <c:strCache>
                <c:ptCount val="38"/>
                <c:pt idx="0">
                  <c:v>2018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2019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2020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2021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2022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2023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2024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2025 C 1</c:v>
                </c:pt>
                <c:pt idx="29">
                  <c:v>C 2</c:v>
                </c:pt>
                <c:pt idx="30">
                  <c:v>C 3</c:v>
                </c:pt>
                <c:pt idx="31">
                  <c:v>C 4</c:v>
                </c:pt>
                <c:pt idx="32">
                  <c:v>2026 C 1</c:v>
                </c:pt>
                <c:pt idx="33">
                  <c:v>C 2</c:v>
                </c:pt>
                <c:pt idx="34">
                  <c:v>C 3</c:v>
                </c:pt>
                <c:pt idx="35">
                  <c:v>C 4</c:v>
                </c:pt>
                <c:pt idx="36">
                  <c:v>2027 C 1</c:v>
                </c:pt>
                <c:pt idx="37">
                  <c:v>C 2</c:v>
                </c:pt>
              </c:strCache>
            </c:strRef>
          </c:cat>
          <c:val>
            <c:numRef>
              <c:f>'[01 policy_rate_forenew.xlsx]DB small range'!$D$67:$D$104</c:f>
              <c:numCache>
                <c:formatCode>General</c:formatCode>
                <c:ptCount val="38"/>
                <c:pt idx="25" formatCode="0.0">
                  <c:v>9.3000000000000007</c:v>
                </c:pt>
                <c:pt idx="26" formatCode="0.0">
                  <c:v>8.9</c:v>
                </c:pt>
                <c:pt idx="27" formatCode="0.0">
                  <c:v>9.0500000000000007</c:v>
                </c:pt>
                <c:pt idx="28" formatCode="0.0">
                  <c:v>9.5</c:v>
                </c:pt>
                <c:pt idx="29" formatCode="0.0">
                  <c:v>9.9</c:v>
                </c:pt>
                <c:pt idx="30" formatCode="0.0">
                  <c:v>8.3102999999999998</c:v>
                </c:pt>
                <c:pt idx="31" formatCode="0.0">
                  <c:v>7.3174999999999999</c:v>
                </c:pt>
                <c:pt idx="32" formatCode="0.0">
                  <c:v>6.7451999999999996</c:v>
                </c:pt>
                <c:pt idx="33" formatCode="0.0">
                  <c:v>6.4795999999999996</c:v>
                </c:pt>
                <c:pt idx="34" formatCode="0.0">
                  <c:v>6.4280999999999997</c:v>
                </c:pt>
                <c:pt idx="35" formatCode="0.0">
                  <c:v>6.5166000000000004</c:v>
                </c:pt>
                <c:pt idx="36" formatCode="0.0">
                  <c:v>6.6882000000000001</c:v>
                </c:pt>
                <c:pt idx="37" formatCode="0.0">
                  <c:v>6.9013999999999998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14CC-4081-94D6-20EB87C39FAD}"/>
            </c:ext>
          </c:extLst>
        </c:ser>
        <c:ser>
          <c:idx val="16"/>
          <c:order val="8"/>
          <c:tx>
            <c:strRef>
              <c:f>'[01 policy_rate_forenew.xlsx]DB small range'!$A$1:$C$1</c:f>
              <c:strCache>
                <c:ptCount val="1"/>
                <c:pt idx="0">
                  <c:v> Меъёри фоизӣ   #Н/Д   Меъёри фоизӣ </c:v>
                </c:pt>
              </c:strCache>
            </c:strRef>
          </c:tx>
          <c:spPr>
            <a:ln w="4445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'[01 policy_rate_forenew.xlsx]DB small range'!$A$67:$A$104</c:f>
              <c:strCache>
                <c:ptCount val="38"/>
                <c:pt idx="0">
                  <c:v>2018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2019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2020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2021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2022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2023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2024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2025 C 1</c:v>
                </c:pt>
                <c:pt idx="29">
                  <c:v>C 2</c:v>
                </c:pt>
                <c:pt idx="30">
                  <c:v>C 3</c:v>
                </c:pt>
                <c:pt idx="31">
                  <c:v>C 4</c:v>
                </c:pt>
                <c:pt idx="32">
                  <c:v>2026 C 1</c:v>
                </c:pt>
                <c:pt idx="33">
                  <c:v>C 2</c:v>
                </c:pt>
                <c:pt idx="34">
                  <c:v>C 3</c:v>
                </c:pt>
                <c:pt idx="35">
                  <c:v>C 4</c:v>
                </c:pt>
                <c:pt idx="36">
                  <c:v>2027 C 1</c:v>
                </c:pt>
                <c:pt idx="37">
                  <c:v>C 2</c:v>
                </c:pt>
              </c:strCache>
            </c:strRef>
          </c:cat>
          <c:val>
            <c:numRef>
              <c:f>'[01 policy_rate_forenew.xlsx]DB small range'!$C$67:$C$104</c:f>
              <c:numCache>
                <c:formatCode>0.0</c:formatCode>
                <c:ptCount val="38"/>
                <c:pt idx="0">
                  <c:v>14.966699999999999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14.533300000000001</c:v>
                </c:pt>
                <c:pt idx="5">
                  <c:v>14.3</c:v>
                </c:pt>
                <c:pt idx="6">
                  <c:v>13.3</c:v>
                </c:pt>
                <c:pt idx="7">
                  <c:v>12.966699999999999</c:v>
                </c:pt>
                <c:pt idx="8">
                  <c:v>12.6333</c:v>
                </c:pt>
                <c:pt idx="9">
                  <c:v>12.1333</c:v>
                </c:pt>
                <c:pt idx="10">
                  <c:v>11.1333</c:v>
                </c:pt>
                <c:pt idx="11">
                  <c:v>10.8</c:v>
                </c:pt>
                <c:pt idx="12">
                  <c:v>10.933299999999999</c:v>
                </c:pt>
                <c:pt idx="13">
                  <c:v>11.7</c:v>
                </c:pt>
                <c:pt idx="14">
                  <c:v>12.666700000000001</c:v>
                </c:pt>
                <c:pt idx="15">
                  <c:v>13.2333</c:v>
                </c:pt>
                <c:pt idx="16">
                  <c:v>13.3</c:v>
                </c:pt>
                <c:pt idx="17">
                  <c:v>13.3</c:v>
                </c:pt>
                <c:pt idx="18">
                  <c:v>13.433299999999999</c:v>
                </c:pt>
                <c:pt idx="19">
                  <c:v>13.166700000000001</c:v>
                </c:pt>
                <c:pt idx="20">
                  <c:v>11.666700000000001</c:v>
                </c:pt>
                <c:pt idx="21">
                  <c:v>10.333299999999999</c:v>
                </c:pt>
                <c:pt idx="22">
                  <c:v>10</c:v>
                </c:pt>
                <c:pt idx="23">
                  <c:v>10</c:v>
                </c:pt>
                <c:pt idx="24">
                  <c:v>9.6667000000000005</c:v>
                </c:pt>
                <c:pt idx="25">
                  <c:v>9.3000000000000007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14CC-4081-94D6-20EB87C39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016128"/>
        <c:axId val="126030208"/>
      </c:lineChart>
      <c:lineChart>
        <c:grouping val="standard"/>
        <c:varyColors val="0"/>
        <c:ser>
          <c:idx val="11"/>
          <c:order val="6"/>
          <c:tx>
            <c:strRef>
              <c:f>'[01 policy_rate_forenew.xlsx]DB small range'!$Y$3</c:f>
              <c:strCache>
                <c:ptCount val="1"/>
                <c:pt idx="0">
                  <c:v> Вертикальные линии  </c:v>
                </c:pt>
              </c:strCache>
            </c:strRef>
          </c:tx>
          <c:spPr>
            <a:ln w="12700">
              <a:solidFill>
                <a:srgbClr val="FFFF99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fixedVal"/>
            <c:noEndCap val="1"/>
            <c:val val="23"/>
            <c:spPr>
              <a:ln w="12700">
                <a:solidFill>
                  <a:srgbClr val="000000"/>
                </a:solidFill>
                <a:prstDash val="sysDash"/>
              </a:ln>
            </c:spPr>
          </c:errBars>
          <c:cat>
            <c:strRef>
              <c:f>'[01 policy_rate_forenew.xlsx]DB small range'!$A$39:$A$70</c:f>
              <c:strCache>
                <c:ptCount val="32"/>
                <c:pt idx="0">
                  <c:v>2011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2012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2013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2014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2015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2016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2017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2018 C 1</c:v>
                </c:pt>
                <c:pt idx="29">
                  <c:v>C 2</c:v>
                </c:pt>
                <c:pt idx="30">
                  <c:v>C 3</c:v>
                </c:pt>
                <c:pt idx="31">
                  <c:v>C 4</c:v>
                </c:pt>
              </c:strCache>
            </c:strRef>
          </c:cat>
          <c:val>
            <c:numRef>
              <c:f>'[01 policy_rate_forenew.xlsx]DB small range'!$Y$4:$Y$99</c:f>
              <c:numCache>
                <c:formatCode>General</c:formatCode>
                <c:ptCount val="96"/>
                <c:pt idx="64" formatCode="_([$€]* #\ ##0.00_);_([$€]* \(#\ ##0.00\);_([$€]* &quot;-&quot;??_);_(@_)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4CC-4081-94D6-20EB87C39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032128"/>
        <c:axId val="126042112"/>
      </c:lineChart>
      <c:catAx>
        <c:axId val="126016128"/>
        <c:scaling>
          <c:orientation val="minMax"/>
        </c:scaling>
        <c:delete val="0"/>
        <c:axPos val="b"/>
        <c:numFmt formatCode="m/d/yyyy" sourceLinked="0"/>
        <c:majorTickMark val="out"/>
        <c:minorTickMark val="out"/>
        <c:tickLblPos val="low"/>
        <c:spPr>
          <a:ln w="9525">
            <a:noFill/>
          </a:ln>
        </c:spPr>
        <c:txPr>
          <a:bodyPr rot="-54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Palatino Linotype" panose="02040502050505030304" pitchFamily="18" charset="0"/>
                <a:ea typeface="Palatino Linotype"/>
                <a:cs typeface="Palatino Linotype"/>
              </a:defRPr>
            </a:pPr>
            <a:endParaRPr lang="ru-RU"/>
          </a:p>
        </c:txPr>
        <c:crossAx val="126030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030208"/>
        <c:scaling>
          <c:orientation val="minMax"/>
          <c:max val="2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Palatino Linotype"/>
                    <a:ea typeface="Palatino Linotype"/>
                    <a:cs typeface="Palatino Linotype"/>
                  </a:defRPr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1.9698583524109404E-3"/>
              <c:y val="0.4789086276626144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Palatino Linotype" panose="02040502050505030304" pitchFamily="18" charset="0"/>
                <a:ea typeface="Palatino Linotype"/>
                <a:cs typeface="Palatino Linotype"/>
              </a:defRPr>
            </a:pPr>
            <a:endParaRPr lang="ru-RU"/>
          </a:p>
        </c:txPr>
        <c:crossAx val="126016128"/>
        <c:crosses val="autoZero"/>
        <c:crossBetween val="midCat"/>
        <c:majorUnit val="5"/>
      </c:valAx>
      <c:catAx>
        <c:axId val="12603212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126042112"/>
        <c:crosses val="max"/>
        <c:auto val="0"/>
        <c:lblAlgn val="ctr"/>
        <c:lblOffset val="100"/>
        <c:tickMarkSkip val="1"/>
        <c:noMultiLvlLbl val="0"/>
      </c:catAx>
      <c:valAx>
        <c:axId val="126042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6032128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10029729045702622"/>
          <c:y val="0.42559259881391087"/>
          <c:w val="0.4763851438039558"/>
          <c:h val="0.31668873496860855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Palatino Linotype" panose="02040502050505030304" pitchFamily="18" charset="0"/>
              <a:ea typeface="Palatino Linotype"/>
              <a:cs typeface="Palatino Linotype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Palatino Linotype"/>
          <a:ea typeface="Palatino Linotype"/>
          <a:cs typeface="Palatino Linotype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4823913369093E-2"/>
          <c:y val="7.0315219971997675E-2"/>
          <c:w val="0.9051035217326181"/>
          <c:h val="0.74929839480025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3CE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8CF4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E3-48E4-8639-9E5AFFF855CE}"/>
              </c:ext>
            </c:extLst>
          </c:dPt>
          <c:dPt>
            <c:idx val="1"/>
            <c:invertIfNegative val="0"/>
            <c:bubble3D val="0"/>
            <c:spPr>
              <a:solidFill>
                <a:srgbClr val="5A8806">
                  <a:alpha val="77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E3-48E4-8639-9E5AFFF855CE}"/>
              </c:ext>
            </c:extLst>
          </c:dPt>
          <c:dPt>
            <c:idx val="2"/>
            <c:invertIfNegative val="0"/>
            <c:bubble3D val="0"/>
            <c:spPr>
              <a:solidFill>
                <a:srgbClr val="003300">
                  <a:alpha val="8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E3-48E4-8639-9E5AFFF855C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8E3-48E4-8639-9E5AFFF855C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000" b="1" i="0" u="none" strike="noStrike" kern="1200" baseline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C30371D-500E-4D89-BA9B-41135F356278}" type="VALUE">
                      <a:rPr lang="en-US">
                        <a:solidFill>
                          <a:srgbClr val="FFFF00"/>
                        </a:solidFill>
                      </a:rPr>
                      <a:pPr>
                        <a:defRPr sz="3000" b="1" i="0" u="none" strike="noStrike" kern="1200" baseline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8E3-48E4-8639-9E5AFFF855C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8E3-48E4-8639-9E5AFFF85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rgbClr val="537F0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1.7</c:v>
                </c:pt>
                <c:pt idx="1">
                  <c:v>1.7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E3-48E4-8639-9E5AFFF85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28615808"/>
        <c:axId val="28617344"/>
      </c:barChart>
      <c:catAx>
        <c:axId val="2861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0AD47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17344"/>
        <c:crosses val="autoZero"/>
        <c:auto val="1"/>
        <c:lblAlgn val="ctr"/>
        <c:lblOffset val="100"/>
        <c:noMultiLvlLbl val="0"/>
      </c:catAx>
      <c:valAx>
        <c:axId val="28617344"/>
        <c:scaling>
          <c:orientation val="minMax"/>
          <c:max val="5"/>
        </c:scaling>
        <c:delete val="1"/>
        <c:axPos val="l"/>
        <c:numFmt formatCode="General" sourceLinked="1"/>
        <c:majorTickMark val="out"/>
        <c:minorTickMark val="none"/>
        <c:tickLblPos val="nextTo"/>
        <c:crossAx val="2861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21286563928942E-2"/>
          <c:y val="7.4451409382115183E-2"/>
          <c:w val="0.9051035217326181"/>
          <c:h val="0.74516220539013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EAA25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alpha val="5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DD-4065-8401-63C42FA27983}"/>
              </c:ext>
            </c:extLst>
          </c:dPt>
          <c:dPt>
            <c:idx val="1"/>
            <c:invertIfNegative val="0"/>
            <c:bubble3D val="0"/>
            <c:spPr>
              <a:solidFill>
                <a:srgbClr val="ECA026">
                  <a:alpha val="8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DD-4065-8401-63C42FA2798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50000"/>
                  <a:alpha val="6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DD-4065-8401-63C42FA27983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029B0035-A2DF-4B9F-B756-02B7C549176F}" type="VALUE">
                      <a:rPr lang="en-US">
                        <a:solidFill>
                          <a:srgbClr val="FFFF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5DD-4065-8401-63C42FA279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4.3</c:v>
                </c:pt>
                <c:pt idx="2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DD-4065-8401-63C42FA27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28674304"/>
        <c:axId val="28676096"/>
      </c:barChart>
      <c:catAx>
        <c:axId val="2867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2800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76096"/>
        <c:crosses val="autoZero"/>
        <c:auto val="1"/>
        <c:lblAlgn val="ctr"/>
        <c:lblOffset val="100"/>
        <c:noMultiLvlLbl val="0"/>
      </c:catAx>
      <c:valAx>
        <c:axId val="28676096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867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931402282138154E-2"/>
          <c:y val="3.5859820700896494E-2"/>
          <c:w val="0.9210862819892397"/>
          <c:h val="0.85050312470069922"/>
        </c:manualLayout>
      </c:layout>
      <c:areaChart>
        <c:grouping val="standard"/>
        <c:varyColors val="0"/>
        <c:ser>
          <c:idx val="0"/>
          <c:order val="0"/>
          <c:spPr>
            <a:pattFill prst="pct70">
              <a:fgClr>
                <a:srgbClr val="00206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Indices_Monthly!$A$269:$A$418</c:f>
              <c:numCache>
                <c:formatCode>yyyy\-mm</c:formatCode>
                <c:ptCount val="150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42888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43161</c:v>
                </c:pt>
                <c:pt idx="75">
                  <c:v>43192</c:v>
                </c:pt>
                <c:pt idx="76">
                  <c:v>43223</c:v>
                </c:pt>
                <c:pt idx="77">
                  <c:v>43252</c:v>
                </c:pt>
                <c:pt idx="78">
                  <c:v>43283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43618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43771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  <c:pt idx="117">
                  <c:v>44470</c:v>
                </c:pt>
                <c:pt idx="118">
                  <c:v>44501</c:v>
                </c:pt>
                <c:pt idx="119">
                  <c:v>44531</c:v>
                </c:pt>
                <c:pt idx="120">
                  <c:v>44562</c:v>
                </c:pt>
                <c:pt idx="121">
                  <c:v>44593</c:v>
                </c:pt>
                <c:pt idx="122">
                  <c:v>44621</c:v>
                </c:pt>
                <c:pt idx="123">
                  <c:v>44652</c:v>
                </c:pt>
                <c:pt idx="124">
                  <c:v>44682</c:v>
                </c:pt>
                <c:pt idx="125">
                  <c:v>44713</c:v>
                </c:pt>
                <c:pt idx="126">
                  <c:v>44743</c:v>
                </c:pt>
                <c:pt idx="127">
                  <c:v>44774</c:v>
                </c:pt>
                <c:pt idx="128">
                  <c:v>44805</c:v>
                </c:pt>
                <c:pt idx="129">
                  <c:v>44835</c:v>
                </c:pt>
                <c:pt idx="130">
                  <c:v>44866</c:v>
                </c:pt>
                <c:pt idx="131">
                  <c:v>44896</c:v>
                </c:pt>
                <c:pt idx="132">
                  <c:v>44927</c:v>
                </c:pt>
                <c:pt idx="133">
                  <c:v>44958</c:v>
                </c:pt>
                <c:pt idx="134">
                  <c:v>44986</c:v>
                </c:pt>
                <c:pt idx="135">
                  <c:v>45017</c:v>
                </c:pt>
                <c:pt idx="136">
                  <c:v>45047</c:v>
                </c:pt>
                <c:pt idx="137">
                  <c:v>45078</c:v>
                </c:pt>
                <c:pt idx="138">
                  <c:v>45108</c:v>
                </c:pt>
                <c:pt idx="139">
                  <c:v>45139</c:v>
                </c:pt>
                <c:pt idx="140">
                  <c:v>45170</c:v>
                </c:pt>
                <c:pt idx="141">
                  <c:v>45200</c:v>
                </c:pt>
                <c:pt idx="142">
                  <c:v>45231</c:v>
                </c:pt>
                <c:pt idx="143">
                  <c:v>45261</c:v>
                </c:pt>
                <c:pt idx="144">
                  <c:v>45292</c:v>
                </c:pt>
                <c:pt idx="145">
                  <c:v>45323</c:v>
                </c:pt>
                <c:pt idx="146">
                  <c:v>45352</c:v>
                </c:pt>
                <c:pt idx="147">
                  <c:v>45383</c:v>
                </c:pt>
                <c:pt idx="148">
                  <c:v>45413</c:v>
                </c:pt>
                <c:pt idx="149">
                  <c:v>45444</c:v>
                </c:pt>
              </c:numCache>
            </c:numRef>
          </c:cat>
          <c:val>
            <c:numRef>
              <c:f>Indices_Monthly!$B$269:$B$418</c:f>
              <c:numCache>
                <c:formatCode>0.0</c:formatCode>
                <c:ptCount val="150"/>
                <c:pt idx="0">
                  <c:v>122.40138703068955</c:v>
                </c:pt>
                <c:pt idx="1">
                  <c:v>125.38292659308009</c:v>
                </c:pt>
                <c:pt idx="2">
                  <c:v>125.76324918137013</c:v>
                </c:pt>
                <c:pt idx="3">
                  <c:v>124.38102211438854</c:v>
                </c:pt>
                <c:pt idx="4">
                  <c:v>119.04065513310724</c:v>
                </c:pt>
                <c:pt idx="5">
                  <c:v>115.87005888125145</c:v>
                </c:pt>
                <c:pt idx="6">
                  <c:v>122.12877421581177</c:v>
                </c:pt>
                <c:pt idx="7">
                  <c:v>123.35385621660576</c:v>
                </c:pt>
                <c:pt idx="8">
                  <c:v>125.22304522285901</c:v>
                </c:pt>
                <c:pt idx="9">
                  <c:v>124.04151276080162</c:v>
                </c:pt>
                <c:pt idx="10">
                  <c:v>123.63866045006203</c:v>
                </c:pt>
                <c:pt idx="11">
                  <c:v>122.86475534293109</c:v>
                </c:pt>
                <c:pt idx="12">
                  <c:v>123.39045525367366</c:v>
                </c:pt>
                <c:pt idx="13">
                  <c:v>123.25195428283806</c:v>
                </c:pt>
                <c:pt idx="14">
                  <c:v>122.88793241362539</c:v>
                </c:pt>
                <c:pt idx="15">
                  <c:v>122.87156068790064</c:v>
                </c:pt>
                <c:pt idx="16">
                  <c:v>122.09160124168872</c:v>
                </c:pt>
                <c:pt idx="17">
                  <c:v>120.92326682833009</c:v>
                </c:pt>
                <c:pt idx="18">
                  <c:v>117.89921473942348</c:v>
                </c:pt>
                <c:pt idx="19">
                  <c:v>116.153422763965</c:v>
                </c:pt>
                <c:pt idx="20">
                  <c:v>116.40536668640762</c:v>
                </c:pt>
                <c:pt idx="21">
                  <c:v>118.75319687353954</c:v>
                </c:pt>
                <c:pt idx="22">
                  <c:v>118.67885624962143</c:v>
                </c:pt>
                <c:pt idx="23">
                  <c:v>118.19520320739767</c:v>
                </c:pt>
                <c:pt idx="24">
                  <c:v>116.22440442117495</c:v>
                </c:pt>
                <c:pt idx="25">
                  <c:v>118.47050984644193</c:v>
                </c:pt>
                <c:pt idx="26">
                  <c:v>122.10233348649523</c:v>
                </c:pt>
                <c:pt idx="27">
                  <c:v>121.45684139904604</c:v>
                </c:pt>
                <c:pt idx="28">
                  <c:v>121.30475734611656</c:v>
                </c:pt>
                <c:pt idx="29">
                  <c:v>119.29498812264622</c:v>
                </c:pt>
                <c:pt idx="30">
                  <c:v>116.37468149135118</c:v>
                </c:pt>
                <c:pt idx="31">
                  <c:v>113.02354947542455</c:v>
                </c:pt>
                <c:pt idx="32">
                  <c:v>109.34977448740584</c:v>
                </c:pt>
                <c:pt idx="33">
                  <c:v>109.35537035806981</c:v>
                </c:pt>
                <c:pt idx="34">
                  <c:v>108.23683483031979</c:v>
                </c:pt>
                <c:pt idx="35">
                  <c:v>105.1499411890838</c:v>
                </c:pt>
                <c:pt idx="36">
                  <c:v>100.71195915697933</c:v>
                </c:pt>
                <c:pt idx="37">
                  <c:v>98.450411487002583</c:v>
                </c:pt>
                <c:pt idx="38">
                  <c:v>95.605668219361689</c:v>
                </c:pt>
                <c:pt idx="39">
                  <c:v>94.696895171532333</c:v>
                </c:pt>
                <c:pt idx="40">
                  <c:v>95.03048510379233</c:v>
                </c:pt>
                <c:pt idx="41">
                  <c:v>94.543206733493776</c:v>
                </c:pt>
                <c:pt idx="42">
                  <c:v>93.803221381518327</c:v>
                </c:pt>
                <c:pt idx="43">
                  <c:v>89.564194169971188</c:v>
                </c:pt>
                <c:pt idx="44">
                  <c:v>89.019701458323553</c:v>
                </c:pt>
                <c:pt idx="45">
                  <c:v>90.369508685626712</c:v>
                </c:pt>
                <c:pt idx="46">
                  <c:v>87.70669525008654</c:v>
                </c:pt>
                <c:pt idx="47">
                  <c:v>87.061005732853573</c:v>
                </c:pt>
                <c:pt idx="48">
                  <c:v>84.861238424402572</c:v>
                </c:pt>
                <c:pt idx="49">
                  <c:v>86.046383419250574</c:v>
                </c:pt>
                <c:pt idx="50">
                  <c:v>87.422204943485895</c:v>
                </c:pt>
                <c:pt idx="51">
                  <c:v>89.177346068696593</c:v>
                </c:pt>
                <c:pt idx="52">
                  <c:v>90.583839418895238</c:v>
                </c:pt>
                <c:pt idx="53">
                  <c:v>93.836059260597139</c:v>
                </c:pt>
                <c:pt idx="54">
                  <c:v>92.973172589459068</c:v>
                </c:pt>
                <c:pt idx="55">
                  <c:v>95.294724328825737</c:v>
                </c:pt>
                <c:pt idx="56">
                  <c:v>96.086100431050951</c:v>
                </c:pt>
                <c:pt idx="57">
                  <c:v>95.92635654867054</c:v>
                </c:pt>
                <c:pt idx="58">
                  <c:v>95.799278617425657</c:v>
                </c:pt>
                <c:pt idx="59">
                  <c:v>95.086356945122645</c:v>
                </c:pt>
                <c:pt idx="60">
                  <c:v>97.702430562659785</c:v>
                </c:pt>
                <c:pt idx="61">
                  <c:v>98.119069876432334</c:v>
                </c:pt>
                <c:pt idx="62">
                  <c:v>96.240328157749403</c:v>
                </c:pt>
                <c:pt idx="63">
                  <c:v>95.136271435286886</c:v>
                </c:pt>
                <c:pt idx="64">
                  <c:v>97.399869830618243</c:v>
                </c:pt>
                <c:pt idx="65">
                  <c:v>97.966066966256307</c:v>
                </c:pt>
                <c:pt idx="66">
                  <c:v>100.23240520288037</c:v>
                </c:pt>
                <c:pt idx="67">
                  <c:v>99.338330224025697</c:v>
                </c:pt>
                <c:pt idx="68">
                  <c:v>99.887133315590205</c:v>
                </c:pt>
                <c:pt idx="69">
                  <c:v>98.912132230578692</c:v>
                </c:pt>
                <c:pt idx="70">
                  <c:v>98.934208584369813</c:v>
                </c:pt>
                <c:pt idx="71">
                  <c:v>96.406066018554256</c:v>
                </c:pt>
                <c:pt idx="72">
                  <c:v>96.80294729738273</c:v>
                </c:pt>
                <c:pt idx="73">
                  <c:v>97.875309196410214</c:v>
                </c:pt>
                <c:pt idx="74">
                  <c:v>99.042066242010378</c:v>
                </c:pt>
                <c:pt idx="75">
                  <c:v>98.557991831499152</c:v>
                </c:pt>
                <c:pt idx="76">
                  <c:v>98.672771594809703</c:v>
                </c:pt>
                <c:pt idx="77">
                  <c:v>96.950991723958538</c:v>
                </c:pt>
                <c:pt idx="78">
                  <c:v>95.135179101762546</c:v>
                </c:pt>
                <c:pt idx="79">
                  <c:v>95.969576183922669</c:v>
                </c:pt>
                <c:pt idx="80">
                  <c:v>94.239430408790298</c:v>
                </c:pt>
                <c:pt idx="81">
                  <c:v>93.3088521554686</c:v>
                </c:pt>
                <c:pt idx="82">
                  <c:v>92.195534253777666</c:v>
                </c:pt>
                <c:pt idx="83">
                  <c:v>92.249603458964941</c:v>
                </c:pt>
                <c:pt idx="84">
                  <c:v>93.315060319903296</c:v>
                </c:pt>
                <c:pt idx="85">
                  <c:v>94.009827246068099</c:v>
                </c:pt>
                <c:pt idx="86">
                  <c:v>93.158414966533911</c:v>
                </c:pt>
                <c:pt idx="87">
                  <c:v>93.611370171862163</c:v>
                </c:pt>
                <c:pt idx="88">
                  <c:v>94.267664257664137</c:v>
                </c:pt>
                <c:pt idx="89">
                  <c:v>95.404993031098414</c:v>
                </c:pt>
                <c:pt idx="90">
                  <c:v>95.14701488199006</c:v>
                </c:pt>
                <c:pt idx="91">
                  <c:v>94.084177362431817</c:v>
                </c:pt>
                <c:pt idx="92">
                  <c:v>93.368634768546059</c:v>
                </c:pt>
                <c:pt idx="93">
                  <c:v>95.247349769978584</c:v>
                </c:pt>
                <c:pt idx="94">
                  <c:v>98.626175613962104</c:v>
                </c:pt>
                <c:pt idx="95">
                  <c:v>101.00678467226496</c:v>
                </c:pt>
                <c:pt idx="96">
                  <c:v>102.5151015442658</c:v>
                </c:pt>
                <c:pt idx="97">
                  <c:v>99.418984683378341</c:v>
                </c:pt>
                <c:pt idx="98">
                  <c:v>95.177238817172721</c:v>
                </c:pt>
                <c:pt idx="99">
                  <c:v>92.526875587249066</c:v>
                </c:pt>
                <c:pt idx="100">
                  <c:v>91.135360588162669</c:v>
                </c:pt>
                <c:pt idx="101">
                  <c:v>93.255843352710514</c:v>
                </c:pt>
                <c:pt idx="102">
                  <c:v>94.041451710554767</c:v>
                </c:pt>
                <c:pt idx="103">
                  <c:v>95.915944445938479</c:v>
                </c:pt>
                <c:pt idx="104">
                  <c:v>98.011497887472643</c:v>
                </c:pt>
                <c:pt idx="105">
                  <c:v>101.3763809972607</c:v>
                </c:pt>
                <c:pt idx="106">
                  <c:v>105.58600130353233</c:v>
                </c:pt>
                <c:pt idx="107">
                  <c:v>108.59683960847201</c:v>
                </c:pt>
                <c:pt idx="108">
                  <c:v>113.5255331944346</c:v>
                </c:pt>
                <c:pt idx="109">
                  <c:v>116.57051072273163</c:v>
                </c:pt>
                <c:pt idx="110">
                  <c:v>119.22932965492514</c:v>
                </c:pt>
                <c:pt idx="111">
                  <c:v>122.06626942216495</c:v>
                </c:pt>
                <c:pt idx="112">
                  <c:v>128.12555865773592</c:v>
                </c:pt>
                <c:pt idx="113">
                  <c:v>125.27763455670987</c:v>
                </c:pt>
                <c:pt idx="114">
                  <c:v>124.56485837282088</c:v>
                </c:pt>
                <c:pt idx="115">
                  <c:v>127.95813590564271</c:v>
                </c:pt>
                <c:pt idx="116">
                  <c:v>129.1891922766022</c:v>
                </c:pt>
                <c:pt idx="117">
                  <c:v>133.22436853297222</c:v>
                </c:pt>
                <c:pt idx="118">
                  <c:v>135.31485290573889</c:v>
                </c:pt>
                <c:pt idx="119">
                  <c:v>133.69110309418375</c:v>
                </c:pt>
                <c:pt idx="120">
                  <c:v>135.59415474947579</c:v>
                </c:pt>
                <c:pt idx="121">
                  <c:v>141.23544955718793</c:v>
                </c:pt>
                <c:pt idx="122">
                  <c:v>159.71318001343587</c:v>
                </c:pt>
                <c:pt idx="123">
                  <c:v>158.43504100824666</c:v>
                </c:pt>
                <c:pt idx="124">
                  <c:v>158.05282975550662</c:v>
                </c:pt>
                <c:pt idx="125">
                  <c:v>154.70821372674277</c:v>
                </c:pt>
                <c:pt idx="126">
                  <c:v>140.57241210248861</c:v>
                </c:pt>
                <c:pt idx="127">
                  <c:v>137.57975396635021</c:v>
                </c:pt>
                <c:pt idx="128">
                  <c:v>136.0419413178312</c:v>
                </c:pt>
                <c:pt idx="129">
                  <c:v>135.37847253330085</c:v>
                </c:pt>
                <c:pt idx="130">
                  <c:v>134.7375273257023</c:v>
                </c:pt>
                <c:pt idx="131">
                  <c:v>133.27341783146562</c:v>
                </c:pt>
                <c:pt idx="132">
                  <c:v>131.63716413355945</c:v>
                </c:pt>
                <c:pt idx="133">
                  <c:v>131.14330427005154</c:v>
                </c:pt>
                <c:pt idx="134">
                  <c:v>128.19508643346603</c:v>
                </c:pt>
                <c:pt idx="135">
                  <c:v>128.66963025634431</c:v>
                </c:pt>
                <c:pt idx="136">
                  <c:v>124.70398697573677</c:v>
                </c:pt>
                <c:pt idx="137">
                  <c:v>123.12492522752858</c:v>
                </c:pt>
                <c:pt idx="138">
                  <c:v>124.55723904975244</c:v>
                </c:pt>
                <c:pt idx="139">
                  <c:v>122.03420567868554</c:v>
                </c:pt>
                <c:pt idx="140">
                  <c:v>121.88857765312494</c:v>
                </c:pt>
                <c:pt idx="141">
                  <c:v>120.89997229066718</c:v>
                </c:pt>
                <c:pt idx="142">
                  <c:v>120.76967869218468</c:v>
                </c:pt>
                <c:pt idx="143">
                  <c:v>119.2400885312386</c:v>
                </c:pt>
                <c:pt idx="144">
                  <c:v>117.68616746477171</c:v>
                </c:pt>
                <c:pt idx="145">
                  <c:v>117.44445897071142</c:v>
                </c:pt>
                <c:pt idx="146">
                  <c:v>118.96169364676879</c:v>
                </c:pt>
                <c:pt idx="147">
                  <c:v>119.29257530522305</c:v>
                </c:pt>
                <c:pt idx="148">
                  <c:v>120.60149402908701</c:v>
                </c:pt>
                <c:pt idx="149">
                  <c:v>120.58201076831648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F5-4880-81F7-D803CEB31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84928"/>
        <c:axId val="27899008"/>
      </c:areaChart>
      <c:dateAx>
        <c:axId val="27884928"/>
        <c:scaling>
          <c:orientation val="minMax"/>
          <c:max val="45352"/>
        </c:scaling>
        <c:delete val="0"/>
        <c:axPos val="b"/>
        <c:majorGridlines>
          <c:spPr>
            <a:ln w="3175" cap="flat" cmpd="sng" algn="ctr">
              <a:solidFill>
                <a:schemeClr val="accent4">
                  <a:lumMod val="20000"/>
                  <a:lumOff val="80000"/>
                </a:schemeClr>
              </a:solidFill>
              <a:prstDash val="sysDash"/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27899008"/>
        <c:crosses val="autoZero"/>
        <c:auto val="0"/>
        <c:lblOffset val="100"/>
        <c:baseTimeUnit val="months"/>
        <c:majorUnit val="12"/>
      </c:dateAx>
      <c:valAx>
        <c:axId val="2789900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accent4">
                  <a:lumMod val="20000"/>
                  <a:lumOff val="80000"/>
                </a:schemeClr>
              </a:solidFill>
              <a:prstDash val="sysDash"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27884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" cap="flat" cmpd="sng" algn="ctr">
      <a:solidFill>
        <a:srgbClr val="A5A5A5"/>
      </a:solidFill>
      <a:round/>
    </a:ln>
    <a:effectLst/>
  </c:spPr>
  <c:txPr>
    <a:bodyPr/>
    <a:lstStyle/>
    <a:p>
      <a:pPr>
        <a:defRPr sz="1100">
          <a:solidFill>
            <a:schemeClr val="tx1"/>
          </a:solidFill>
          <a:latin typeface="Palatino Linotype" panose="02040502050505030304" pitchFamily="18" charset="0"/>
        </a:defRPr>
      </a:pPr>
      <a:endParaRPr lang="ru-RU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3851523073254E-2"/>
          <c:y val="0.15289158740083997"/>
          <c:w val="0.87949375975661326"/>
          <c:h val="0.75347763026848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Дурнамои нархи хӯрокворӣ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2B-43C7-9FC7-781F42A51D16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12B-43C7-9FC7-781F42A51D16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2B-43C7-9FC7-781F42A51D16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12B-43C7-9FC7-781F42A51D16}"/>
              </c:ext>
            </c:extLst>
          </c:dPt>
          <c:dLbls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00B050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defRPr>
                    </a:pPr>
                    <a:fld id="{6CC2B401-5782-4C6B-BC48-EC2B8952F793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b="1">
                          <a:solidFill>
                            <a:srgbClr val="00B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B050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12B-43C7-9FC7-781F42A51D1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B050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12B-43C7-9FC7-781F42A51D1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B050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12B-43C7-9FC7-781F42A51D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</c:numCache>
            </c:numRef>
          </c:cat>
          <c:val>
            <c:numRef>
              <c:f>Лист1!$B$2:$B$12</c:f>
              <c:numCache>
                <c:formatCode>0.0</c:formatCode>
                <c:ptCount val="11"/>
                <c:pt idx="0">
                  <c:v>91.9</c:v>
                </c:pt>
                <c:pt idx="1">
                  <c:v>98</c:v>
                </c:pt>
                <c:pt idx="2">
                  <c:v>95.9</c:v>
                </c:pt>
                <c:pt idx="3">
                  <c:v>95.1</c:v>
                </c:pt>
                <c:pt idx="4">
                  <c:v>98.1</c:v>
                </c:pt>
                <c:pt idx="5">
                  <c:v>125.7</c:v>
                </c:pt>
                <c:pt idx="6">
                  <c:v>143.69999999999999</c:v>
                </c:pt>
                <c:pt idx="7">
                  <c:v>124</c:v>
                </c:pt>
                <c:pt idx="8">
                  <c:v>118.5</c:v>
                </c:pt>
                <c:pt idx="9">
                  <c:v>113.9</c:v>
                </c:pt>
                <c:pt idx="10">
                  <c:v>118.8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2B-43C7-9FC7-781F42A51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66848"/>
        <c:axId val="27976832"/>
      </c:barChart>
      <c:catAx>
        <c:axId val="27966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27976832"/>
        <c:crosses val="autoZero"/>
        <c:auto val="1"/>
        <c:lblAlgn val="ctr"/>
        <c:lblOffset val="100"/>
        <c:noMultiLvlLbl val="0"/>
      </c:catAx>
      <c:valAx>
        <c:axId val="2797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20000"/>
                  <a:lumOff val="80000"/>
                </a:schemeClr>
              </a:solidFill>
              <a:prstDash val="sysDash"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2796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3"/>
      </a:solidFill>
    </a:ln>
    <a:effectLst/>
  </c:spPr>
  <c:txPr>
    <a:bodyPr/>
    <a:lstStyle/>
    <a:p>
      <a:pPr>
        <a:defRPr>
          <a:latin typeface="Palatino Linotype" panose="0204050205050503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391270535627489E-2"/>
          <c:y val="0.14890468579463931"/>
          <c:w val="0.90365015136996751"/>
          <c:h val="0.784666488737440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'data (2)'!$C$2</c:f>
              <c:strCache>
                <c:ptCount val="1"/>
                <c:pt idx="0">
                  <c:v>Хӯрокворӣ</c:v>
                </c:pt>
              </c:strCache>
            </c:strRef>
          </c:tx>
          <c:spPr>
            <a:solidFill>
              <a:srgbClr val="55799A">
                <a:alpha val="76000"/>
              </a:srgbClr>
            </a:solidFill>
            <a:ln w="25400"/>
          </c:spPr>
          <c:invertIfNegative val="0"/>
          <c:dLbls>
            <c:dLbl>
              <c:idx val="107"/>
              <c:layout>
                <c:manualLayout>
                  <c:x val="7.2751322751322747E-2"/>
                  <c:y val="7.0792500677266841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>
                        <a:solidFill>
                          <a:srgbClr val="7E99B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dirty="0"/>
                      <a:t>0,9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55A-409F-B8F3-D679CC58C4E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'data (2)'!$A$160:$A$273</c:f>
              <c:numCache>
                <c:formatCode>mmm/yy;@</c:formatCode>
                <c:ptCount val="11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</c:numCache>
            </c:numRef>
          </c:cat>
          <c:val>
            <c:numRef>
              <c:f>'data (2)'!$F$160:$F$273</c:f>
              <c:numCache>
                <c:formatCode>0.0</c:formatCode>
                <c:ptCount val="114"/>
                <c:pt idx="0">
                  <c:v>5.7783191649918875</c:v>
                </c:pt>
                <c:pt idx="1">
                  <c:v>5.6100186067882394</c:v>
                </c:pt>
                <c:pt idx="2">
                  <c:v>5.3856178625167104</c:v>
                </c:pt>
                <c:pt idx="3">
                  <c:v>4.3516531988554688</c:v>
                </c:pt>
                <c:pt idx="4">
                  <c:v>3.8946970442971449</c:v>
                </c:pt>
                <c:pt idx="5">
                  <c:v>3.2125704785765401</c:v>
                </c:pt>
                <c:pt idx="6">
                  <c:v>3.0013327278272239</c:v>
                </c:pt>
                <c:pt idx="7">
                  <c:v>3.3330974684607133</c:v>
                </c:pt>
                <c:pt idx="8">
                  <c:v>3.3744361990603129</c:v>
                </c:pt>
                <c:pt idx="9">
                  <c:v>3.1617947846586869</c:v>
                </c:pt>
                <c:pt idx="10">
                  <c:v>2.809394502086588</c:v>
                </c:pt>
                <c:pt idx="11">
                  <c:v>2.4300480847051849</c:v>
                </c:pt>
                <c:pt idx="12">
                  <c:v>2.8334137198706508</c:v>
                </c:pt>
                <c:pt idx="13">
                  <c:v>3.0896624894998603</c:v>
                </c:pt>
                <c:pt idx="14">
                  <c:v>2.2113518540937118</c:v>
                </c:pt>
                <c:pt idx="15">
                  <c:v>1.8983169275369196</c:v>
                </c:pt>
                <c:pt idx="16">
                  <c:v>1.6136548491616507</c:v>
                </c:pt>
                <c:pt idx="17">
                  <c:v>2.377264531271317</c:v>
                </c:pt>
                <c:pt idx="18">
                  <c:v>3.011338454300287</c:v>
                </c:pt>
                <c:pt idx="19">
                  <c:v>3.022977477118129</c:v>
                </c:pt>
                <c:pt idx="20">
                  <c:v>2.9939868220307018</c:v>
                </c:pt>
                <c:pt idx="21">
                  <c:v>3.2114599999999998</c:v>
                </c:pt>
                <c:pt idx="22">
                  <c:v>3.3775699999999995</c:v>
                </c:pt>
                <c:pt idx="23">
                  <c:v>3.7762340000000001</c:v>
                </c:pt>
                <c:pt idx="24">
                  <c:v>3.1212</c:v>
                </c:pt>
                <c:pt idx="25">
                  <c:v>3.6697219999999997</c:v>
                </c:pt>
                <c:pt idx="26">
                  <c:v>5.2019999999999991</c:v>
                </c:pt>
                <c:pt idx="27">
                  <c:v>5.9534000000000002</c:v>
                </c:pt>
                <c:pt idx="28">
                  <c:v>6.8</c:v>
                </c:pt>
                <c:pt idx="29">
                  <c:v>7.1094000000000008</c:v>
                </c:pt>
                <c:pt idx="30">
                  <c:v>6.9995799999999999</c:v>
                </c:pt>
                <c:pt idx="31">
                  <c:v>5.8377999999999997</c:v>
                </c:pt>
                <c:pt idx="32">
                  <c:v>4.7858399999999994</c:v>
                </c:pt>
                <c:pt idx="33">
                  <c:v>4.7049200000000004</c:v>
                </c:pt>
                <c:pt idx="34">
                  <c:v>4.8552</c:v>
                </c:pt>
                <c:pt idx="35">
                  <c:v>4.3234399999999997</c:v>
                </c:pt>
                <c:pt idx="36">
                  <c:v>4.1037999999999997</c:v>
                </c:pt>
                <c:pt idx="37">
                  <c:v>3.1269799999999996</c:v>
                </c:pt>
                <c:pt idx="38">
                  <c:v>0.63580000000000003</c:v>
                </c:pt>
                <c:pt idx="39">
                  <c:v>0.1734</c:v>
                </c:pt>
                <c:pt idx="40">
                  <c:v>-0.11560000000000001</c:v>
                </c:pt>
                <c:pt idx="41">
                  <c:v>-1.0404</c:v>
                </c:pt>
                <c:pt idx="42">
                  <c:v>-0.92480000000000007</c:v>
                </c:pt>
                <c:pt idx="43">
                  <c:v>0.57799999999999996</c:v>
                </c:pt>
                <c:pt idx="44">
                  <c:v>2.7744</c:v>
                </c:pt>
                <c:pt idx="45">
                  <c:v>3.2628723459330047</c:v>
                </c:pt>
                <c:pt idx="46">
                  <c:v>2.6639999999999997</c:v>
                </c:pt>
                <c:pt idx="47">
                  <c:v>2.7749999999999999</c:v>
                </c:pt>
                <c:pt idx="48">
                  <c:v>3.51315</c:v>
                </c:pt>
                <c:pt idx="49">
                  <c:v>4.1730251000000003</c:v>
                </c:pt>
                <c:pt idx="50">
                  <c:v>5.3408293000000002</c:v>
                </c:pt>
                <c:pt idx="51">
                  <c:v>5.9461589999999998</c:v>
                </c:pt>
                <c:pt idx="52">
                  <c:v>6.4818489999999995</c:v>
                </c:pt>
                <c:pt idx="53">
                  <c:v>7.0175390000000002</c:v>
                </c:pt>
                <c:pt idx="54">
                  <c:v>7.5</c:v>
                </c:pt>
                <c:pt idx="55">
                  <c:v>7.553229</c:v>
                </c:pt>
                <c:pt idx="56">
                  <c:v>6.1604349999999997</c:v>
                </c:pt>
                <c:pt idx="57">
                  <c:v>5.0836981000000003</c:v>
                </c:pt>
                <c:pt idx="58">
                  <c:v>5.5176070000000008</c:v>
                </c:pt>
                <c:pt idx="59">
                  <c:v>5.8390209999999998</c:v>
                </c:pt>
                <c:pt idx="60">
                  <c:v>5.7489380000000008</c:v>
                </c:pt>
                <c:pt idx="61">
                  <c:v>5.3929999999999998</c:v>
                </c:pt>
                <c:pt idx="62">
                  <c:v>7.0109000000000004</c:v>
                </c:pt>
                <c:pt idx="63">
                  <c:v>8.7905900000000017</c:v>
                </c:pt>
                <c:pt idx="64">
                  <c:v>8.4130800000000008</c:v>
                </c:pt>
                <c:pt idx="65">
                  <c:v>6.4176700000000002</c:v>
                </c:pt>
                <c:pt idx="66">
                  <c:v>5.06942</c:v>
                </c:pt>
                <c:pt idx="67">
                  <c:v>4.3144</c:v>
                </c:pt>
                <c:pt idx="68">
                  <c:v>4.0447500000000005</c:v>
                </c:pt>
                <c:pt idx="69">
                  <c:v>6.0940899999999996</c:v>
                </c:pt>
                <c:pt idx="70">
                  <c:v>7.2266200000000005</c:v>
                </c:pt>
                <c:pt idx="71">
                  <c:v>7.0109000000000004</c:v>
                </c:pt>
                <c:pt idx="72">
                  <c:v>6.7979999999999992</c:v>
                </c:pt>
                <c:pt idx="73">
                  <c:v>7.0039999999999996</c:v>
                </c:pt>
                <c:pt idx="74">
                  <c:v>6.8495000000000008</c:v>
                </c:pt>
                <c:pt idx="75">
                  <c:v>4.532</c:v>
                </c:pt>
                <c:pt idx="76">
                  <c:v>4.532</c:v>
                </c:pt>
                <c:pt idx="77">
                  <c:v>5.4229499999999993</c:v>
                </c:pt>
                <c:pt idx="78">
                  <c:v>6.1513660000000003</c:v>
                </c:pt>
                <c:pt idx="79">
                  <c:v>5.7391600000000009</c:v>
                </c:pt>
                <c:pt idx="80">
                  <c:v>5.3816984999999997</c:v>
                </c:pt>
                <c:pt idx="81">
                  <c:v>4.444</c:v>
                </c:pt>
                <c:pt idx="82">
                  <c:v>3.6564999999999999</c:v>
                </c:pt>
                <c:pt idx="83">
                  <c:v>3.7595000000000001</c:v>
                </c:pt>
                <c:pt idx="84">
                  <c:v>3.4504999999999999</c:v>
                </c:pt>
                <c:pt idx="85">
                  <c:v>3.2444999999999999</c:v>
                </c:pt>
                <c:pt idx="86">
                  <c:v>3.6564999999999999</c:v>
                </c:pt>
                <c:pt idx="87">
                  <c:v>3.7595000000000001</c:v>
                </c:pt>
                <c:pt idx="88">
                  <c:v>3.8110000000000004</c:v>
                </c:pt>
                <c:pt idx="89">
                  <c:v>4.7895000000000003</c:v>
                </c:pt>
                <c:pt idx="90">
                  <c:v>4.8925000000000001</c:v>
                </c:pt>
                <c:pt idx="91">
                  <c:v>4.0324499999999999</c:v>
                </c:pt>
                <c:pt idx="92">
                  <c:v>4.0169999999999995</c:v>
                </c:pt>
                <c:pt idx="93">
                  <c:v>3.1414999999999997</c:v>
                </c:pt>
                <c:pt idx="94">
                  <c:v>2.9870000000000001</c:v>
                </c:pt>
                <c:pt idx="95">
                  <c:v>2.6574</c:v>
                </c:pt>
                <c:pt idx="96">
                  <c:v>2.6779999999999999</c:v>
                </c:pt>
                <c:pt idx="97">
                  <c:v>2.7552499999999998</c:v>
                </c:pt>
                <c:pt idx="98">
                  <c:v>2.1887500000000002</c:v>
                </c:pt>
                <c:pt idx="99">
                  <c:v>1.8696100000000002</c:v>
                </c:pt>
                <c:pt idx="100">
                  <c:v>0.73268500000000003</c:v>
                </c:pt>
                <c:pt idx="101">
                  <c:v>0.65689000000000008</c:v>
                </c:pt>
                <c:pt idx="102">
                  <c:v>0.55583000000000005</c:v>
                </c:pt>
                <c:pt idx="103">
                  <c:v>2.0717299999999996</c:v>
                </c:pt>
                <c:pt idx="104">
                  <c:v>2.77915</c:v>
                </c:pt>
                <c:pt idx="105">
                  <c:v>2.3749100000000003</c:v>
                </c:pt>
                <c:pt idx="106">
                  <c:v>1.56643</c:v>
                </c:pt>
                <c:pt idx="107">
                  <c:v>1.7180199999999999</c:v>
                </c:pt>
                <c:pt idx="108">
                  <c:v>1.3705297479999998</c:v>
                </c:pt>
                <c:pt idx="109">
                  <c:v>1.2976469339010002</c:v>
                </c:pt>
                <c:pt idx="110">
                  <c:v>0.95447607449999994</c:v>
                </c:pt>
                <c:pt idx="111">
                  <c:v>0.80817740812501004</c:v>
                </c:pt>
                <c:pt idx="112">
                  <c:v>1.1502660385000001</c:v>
                </c:pt>
                <c:pt idx="113">
                  <c:v>0.85711951490100002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D-4131-BDC9-6924BAAE9213}"/>
            </c:ext>
          </c:extLst>
        </c:ser>
        <c:ser>
          <c:idx val="1"/>
          <c:order val="1"/>
          <c:tx>
            <c:strRef>
              <c:f>'data (2)'!$D$2</c:f>
              <c:strCache>
                <c:ptCount val="1"/>
                <c:pt idx="0">
                  <c:v>Ғайрихӯрокворӣ</c:v>
                </c:pt>
              </c:strCache>
            </c:strRef>
          </c:tx>
          <c:spPr>
            <a:solidFill>
              <a:srgbClr val="BEA00E"/>
            </a:solidFill>
          </c:spPr>
          <c:invertIfNegative val="0"/>
          <c:dLbls>
            <c:dLbl>
              <c:idx val="107"/>
              <c:layout>
                <c:manualLayout>
                  <c:x val="6.5035273368606705E-2"/>
                  <c:y val="1.88780001806044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55A-409F-B8F3-D679CC58C4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BEA00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'data (2)'!$A$160:$A$273</c:f>
              <c:numCache>
                <c:formatCode>mmm/yy;@</c:formatCode>
                <c:ptCount val="11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</c:numCache>
            </c:numRef>
          </c:cat>
          <c:val>
            <c:numRef>
              <c:f>'data (2)'!$G$160:$G$273</c:f>
              <c:numCache>
                <c:formatCode>0.0</c:formatCode>
                <c:ptCount val="114"/>
                <c:pt idx="0">
                  <c:v>0.884317155277206</c:v>
                </c:pt>
                <c:pt idx="1">
                  <c:v>0.94327163229568656</c:v>
                </c:pt>
                <c:pt idx="2">
                  <c:v>1.0022261093141669</c:v>
                </c:pt>
                <c:pt idx="3">
                  <c:v>1.0033107325789146</c:v>
                </c:pt>
                <c:pt idx="4">
                  <c:v>1.105625201476798</c:v>
                </c:pt>
                <c:pt idx="5">
                  <c:v>1.3094906744265595</c:v>
                </c:pt>
                <c:pt idx="6">
                  <c:v>1.6324349843742574</c:v>
                </c:pt>
                <c:pt idx="7">
                  <c:v>1.6882259700158817</c:v>
                </c:pt>
                <c:pt idx="8">
                  <c:v>1.3987443829555972</c:v>
                </c:pt>
                <c:pt idx="9">
                  <c:v>1.6883993122835812</c:v>
                </c:pt>
                <c:pt idx="10">
                  <c:v>1.9610211938237518</c:v>
                </c:pt>
                <c:pt idx="11">
                  <c:v>2.288634320989956</c:v>
                </c:pt>
                <c:pt idx="12">
                  <c:v>2.549427697892316</c:v>
                </c:pt>
                <c:pt idx="13">
                  <c:v>2.6618003248145525</c:v>
                </c:pt>
                <c:pt idx="14">
                  <c:v>2.8438249994589251</c:v>
                </c:pt>
                <c:pt idx="15">
                  <c:v>2.8937857448090432</c:v>
                </c:pt>
                <c:pt idx="16">
                  <c:v>3.0537399713123272</c:v>
                </c:pt>
                <c:pt idx="17">
                  <c:v>2.7687417865028348</c:v>
                </c:pt>
                <c:pt idx="18">
                  <c:v>2.3988769099026559</c:v>
                </c:pt>
                <c:pt idx="19">
                  <c:v>2.4609861750730357</c:v>
                </c:pt>
                <c:pt idx="20">
                  <c:v>2.4412788224847235</c:v>
                </c:pt>
                <c:pt idx="21">
                  <c:v>2.2547800000000002</c:v>
                </c:pt>
                <c:pt idx="22">
                  <c:v>2.0110199999999998</c:v>
                </c:pt>
                <c:pt idx="23">
                  <c:v>1.724602</c:v>
                </c:pt>
                <c:pt idx="24">
                  <c:v>1.4658726</c:v>
                </c:pt>
                <c:pt idx="25">
                  <c:v>1.383426</c:v>
                </c:pt>
                <c:pt idx="26">
                  <c:v>1.2329999999999999</c:v>
                </c:pt>
                <c:pt idx="27">
                  <c:v>1.2878000000000001</c:v>
                </c:pt>
                <c:pt idx="28">
                  <c:v>1.1000000000000001</c:v>
                </c:pt>
                <c:pt idx="29">
                  <c:v>1.0685999999999998</c:v>
                </c:pt>
                <c:pt idx="30">
                  <c:v>1.04942</c:v>
                </c:pt>
                <c:pt idx="31">
                  <c:v>1.0411999999999999</c:v>
                </c:pt>
                <c:pt idx="32">
                  <c:v>1.2192999999999998</c:v>
                </c:pt>
                <c:pt idx="33">
                  <c:v>1.0795599999999999</c:v>
                </c:pt>
                <c:pt idx="34">
                  <c:v>1.0138</c:v>
                </c:pt>
                <c:pt idx="35">
                  <c:v>1.20834</c:v>
                </c:pt>
                <c:pt idx="36">
                  <c:v>1.1781999999999999</c:v>
                </c:pt>
                <c:pt idx="37">
                  <c:v>1.1234</c:v>
                </c:pt>
                <c:pt idx="38">
                  <c:v>1.0959999999999999</c:v>
                </c:pt>
                <c:pt idx="39">
                  <c:v>1.0411999999999999</c:v>
                </c:pt>
                <c:pt idx="40">
                  <c:v>1.1508</c:v>
                </c:pt>
                <c:pt idx="41">
                  <c:v>1.5891999999999999</c:v>
                </c:pt>
                <c:pt idx="42">
                  <c:v>1.8357999999999999</c:v>
                </c:pt>
                <c:pt idx="43">
                  <c:v>1.6166</c:v>
                </c:pt>
                <c:pt idx="44">
                  <c:v>1.5618000000000001</c:v>
                </c:pt>
                <c:pt idx="45">
                  <c:v>1.6138828762285449</c:v>
                </c:pt>
                <c:pt idx="46">
                  <c:v>1.8104</c:v>
                </c:pt>
                <c:pt idx="47">
                  <c:v>1.8688</c:v>
                </c:pt>
                <c:pt idx="48">
                  <c:v>1.8454400000000002</c:v>
                </c:pt>
                <c:pt idx="49">
                  <c:v>1.7484282</c:v>
                </c:pt>
                <c:pt idx="50">
                  <c:v>1.9406312999999997</c:v>
                </c:pt>
                <c:pt idx="51">
                  <c:v>1.8600299999999999</c:v>
                </c:pt>
                <c:pt idx="52">
                  <c:v>1.8290295000000001</c:v>
                </c:pt>
                <c:pt idx="53">
                  <c:v>1.4570235</c:v>
                </c:pt>
                <c:pt idx="54">
                  <c:v>1.1470185000000002</c:v>
                </c:pt>
                <c:pt idx="55">
                  <c:v>1.3330214999999999</c:v>
                </c:pt>
                <c:pt idx="56">
                  <c:v>1.28652075</c:v>
                </c:pt>
                <c:pt idx="57">
                  <c:v>1.4880239999999998</c:v>
                </c:pt>
                <c:pt idx="58">
                  <c:v>1.3950225000000001</c:v>
                </c:pt>
                <c:pt idx="59">
                  <c:v>1.3020210000000001</c:v>
                </c:pt>
                <c:pt idx="60">
                  <c:v>1.374838</c:v>
                </c:pt>
                <c:pt idx="61">
                  <c:v>1.56162</c:v>
                </c:pt>
                <c:pt idx="62">
                  <c:v>1.5309999999999999</c:v>
                </c:pt>
                <c:pt idx="63">
                  <c:v>1.2248000000000001</c:v>
                </c:pt>
                <c:pt idx="64">
                  <c:v>1.04108</c:v>
                </c:pt>
                <c:pt idx="65">
                  <c:v>1.19418</c:v>
                </c:pt>
                <c:pt idx="66">
                  <c:v>1.62286</c:v>
                </c:pt>
                <c:pt idx="67">
                  <c:v>1.77596</c:v>
                </c:pt>
                <c:pt idx="68">
                  <c:v>1.77596</c:v>
                </c:pt>
                <c:pt idx="69">
                  <c:v>1.6840999999999999</c:v>
                </c:pt>
                <c:pt idx="70">
                  <c:v>1.8065800000000001</c:v>
                </c:pt>
                <c:pt idx="71">
                  <c:v>1.77596</c:v>
                </c:pt>
                <c:pt idx="72">
                  <c:v>1.9398</c:v>
                </c:pt>
                <c:pt idx="73">
                  <c:v>2.1623999999999999</c:v>
                </c:pt>
                <c:pt idx="74">
                  <c:v>2.3532000000000002</c:v>
                </c:pt>
                <c:pt idx="75">
                  <c:v>2.9574000000000003</c:v>
                </c:pt>
                <c:pt idx="76">
                  <c:v>2.9256000000000002</c:v>
                </c:pt>
                <c:pt idx="77">
                  <c:v>2.6743799999999998</c:v>
                </c:pt>
                <c:pt idx="78">
                  <c:v>2.239992</c:v>
                </c:pt>
                <c:pt idx="79">
                  <c:v>2.4943920000000004</c:v>
                </c:pt>
                <c:pt idx="80">
                  <c:v>2.49629682</c:v>
                </c:pt>
                <c:pt idx="81">
                  <c:v>2.64</c:v>
                </c:pt>
                <c:pt idx="82">
                  <c:v>2.3849999999999998</c:v>
                </c:pt>
                <c:pt idx="83">
                  <c:v>2.3849999999999998</c:v>
                </c:pt>
                <c:pt idx="84">
                  <c:v>2.4803999999999999</c:v>
                </c:pt>
                <c:pt idx="85">
                  <c:v>2.0352000000000001</c:v>
                </c:pt>
                <c:pt idx="86">
                  <c:v>2.0034000000000001</c:v>
                </c:pt>
                <c:pt idx="87">
                  <c:v>1.9398</c:v>
                </c:pt>
                <c:pt idx="88">
                  <c:v>2.1305999999999998</c:v>
                </c:pt>
                <c:pt idx="89">
                  <c:v>2.0987999999999998</c:v>
                </c:pt>
                <c:pt idx="90">
                  <c:v>2.0987999999999998</c:v>
                </c:pt>
                <c:pt idx="91">
                  <c:v>1.6536000000000002</c:v>
                </c:pt>
                <c:pt idx="92">
                  <c:v>1.5263999999999998</c:v>
                </c:pt>
                <c:pt idx="93">
                  <c:v>1.2084000000000001</c:v>
                </c:pt>
                <c:pt idx="94">
                  <c:v>1.1448</c:v>
                </c:pt>
                <c:pt idx="95">
                  <c:v>1.272</c:v>
                </c:pt>
                <c:pt idx="96">
                  <c:v>1.3356000000000001</c:v>
                </c:pt>
                <c:pt idx="97">
                  <c:v>1.431</c:v>
                </c:pt>
                <c:pt idx="98">
                  <c:v>1.113</c:v>
                </c:pt>
                <c:pt idx="99">
                  <c:v>1.09161</c:v>
                </c:pt>
                <c:pt idx="100">
                  <c:v>1.2175649999999998</c:v>
                </c:pt>
                <c:pt idx="101">
                  <c:v>1.2875399999999999</c:v>
                </c:pt>
                <c:pt idx="102">
                  <c:v>1.3435199999999998</c:v>
                </c:pt>
                <c:pt idx="103">
                  <c:v>1.5674399999999997</c:v>
                </c:pt>
                <c:pt idx="104">
                  <c:v>1.6794</c:v>
                </c:pt>
                <c:pt idx="105">
                  <c:v>1.9033199999999999</c:v>
                </c:pt>
                <c:pt idx="106">
                  <c:v>1.9313100000000001</c:v>
                </c:pt>
                <c:pt idx="107">
                  <c:v>1.8473399999999998</c:v>
                </c:pt>
                <c:pt idx="108">
                  <c:v>1.841936392</c:v>
                </c:pt>
                <c:pt idx="109">
                  <c:v>1.8264069627640001</c:v>
                </c:pt>
                <c:pt idx="110">
                  <c:v>1.8101788680000002</c:v>
                </c:pt>
                <c:pt idx="111">
                  <c:v>1.7946526145164001</c:v>
                </c:pt>
                <c:pt idx="112">
                  <c:v>1.540239914</c:v>
                </c:pt>
                <c:pt idx="11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1D-4131-BDC9-6924BAAE9213}"/>
            </c:ext>
          </c:extLst>
        </c:ser>
        <c:ser>
          <c:idx val="2"/>
          <c:order val="2"/>
          <c:tx>
            <c:strRef>
              <c:f>'data (2)'!$E$2</c:f>
              <c:strCache>
                <c:ptCount val="1"/>
                <c:pt idx="0">
                  <c:v>Хизматрасонӣ</c:v>
                </c:pt>
              </c:strCache>
            </c:strRef>
          </c:tx>
          <c:spPr>
            <a:solidFill>
              <a:srgbClr val="537F01"/>
            </a:solidFill>
          </c:spPr>
          <c:invertIfNegative val="0"/>
          <c:dLbls>
            <c:dLbl>
              <c:idx val="107"/>
              <c:layout>
                <c:manualLayout>
                  <c:x val="7.0546737213403876E-2"/>
                  <c:y val="4.7195000451510363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>
                        <a:solidFill>
                          <a:srgbClr val="537F0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dirty="0"/>
                      <a:t>1,1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55A-409F-B8F3-D679CC58C4E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'data (2)'!$A$160:$A$273</c:f>
              <c:numCache>
                <c:formatCode>mmm/yy;@</c:formatCode>
                <c:ptCount val="11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</c:numCache>
            </c:numRef>
          </c:cat>
          <c:val>
            <c:numRef>
              <c:f>'data (2)'!$H$160:$H$273</c:f>
              <c:numCache>
                <c:formatCode>0.0</c:formatCode>
                <c:ptCount val="114"/>
                <c:pt idx="0">
                  <c:v>0.86534228830827009</c:v>
                </c:pt>
                <c:pt idx="1">
                  <c:v>7.2111857359022494E-2</c:v>
                </c:pt>
                <c:pt idx="2">
                  <c:v>4.3267114415413498E-2</c:v>
                </c:pt>
                <c:pt idx="3">
                  <c:v>0.44430005717426369</c:v>
                </c:pt>
                <c:pt idx="4">
                  <c:v>0.52383307332808304</c:v>
                </c:pt>
                <c:pt idx="5">
                  <c:v>1.0103969318745993</c:v>
                </c:pt>
                <c:pt idx="6">
                  <c:v>0.68995245957229301</c:v>
                </c:pt>
                <c:pt idx="7">
                  <c:v>1.2128695049903031E-2</c:v>
                </c:pt>
                <c:pt idx="8">
                  <c:v>0.41806170222364059</c:v>
                </c:pt>
                <c:pt idx="9">
                  <c:v>0.42253440661605218</c:v>
                </c:pt>
                <c:pt idx="10">
                  <c:v>0.38832269968181543</c:v>
                </c:pt>
                <c:pt idx="11">
                  <c:v>0.33496685157078565</c:v>
                </c:pt>
                <c:pt idx="12">
                  <c:v>0.60148608593872643</c:v>
                </c:pt>
                <c:pt idx="13">
                  <c:v>0.64258398893229152</c:v>
                </c:pt>
                <c:pt idx="14">
                  <c:v>0.66312886608556243</c:v>
                </c:pt>
                <c:pt idx="15">
                  <c:v>0.66757003123070258</c:v>
                </c:pt>
                <c:pt idx="16">
                  <c:v>0.69883611925719369</c:v>
                </c:pt>
                <c:pt idx="17">
                  <c:v>0.41543307834241711</c:v>
                </c:pt>
                <c:pt idx="18">
                  <c:v>0.62877457615346311</c:v>
                </c:pt>
                <c:pt idx="19">
                  <c:v>0.89688887647405879</c:v>
                </c:pt>
                <c:pt idx="20">
                  <c:v>0.9877389702580982</c:v>
                </c:pt>
                <c:pt idx="21">
                  <c:v>0.62304000000000004</c:v>
                </c:pt>
                <c:pt idx="22">
                  <c:v>0.7646400000000001</c:v>
                </c:pt>
                <c:pt idx="23">
                  <c:v>0.64144800000000002</c:v>
                </c:pt>
                <c:pt idx="24">
                  <c:v>0.67338520000000002</c:v>
                </c:pt>
                <c:pt idx="25">
                  <c:v>0.84952000000000016</c:v>
                </c:pt>
                <c:pt idx="26">
                  <c:v>0.90280000000000005</c:v>
                </c:pt>
                <c:pt idx="27">
                  <c:v>0.9323999999999999</c:v>
                </c:pt>
                <c:pt idx="28">
                  <c:v>0.8</c:v>
                </c:pt>
                <c:pt idx="29">
                  <c:v>0.88800000000000012</c:v>
                </c:pt>
                <c:pt idx="30">
                  <c:v>0.84063999999999994</c:v>
                </c:pt>
                <c:pt idx="31">
                  <c:v>0.79920000000000013</c:v>
                </c:pt>
                <c:pt idx="32">
                  <c:v>0.73408000000000007</c:v>
                </c:pt>
                <c:pt idx="33">
                  <c:v>1.25356</c:v>
                </c:pt>
                <c:pt idx="34">
                  <c:v>0.79920000000000013</c:v>
                </c:pt>
                <c:pt idx="35">
                  <c:v>1.1410800000000001</c:v>
                </c:pt>
                <c:pt idx="36">
                  <c:v>1.1692000000000002</c:v>
                </c:pt>
                <c:pt idx="37">
                  <c:v>0.89836000000000016</c:v>
                </c:pt>
                <c:pt idx="38">
                  <c:v>0.74</c:v>
                </c:pt>
                <c:pt idx="39">
                  <c:v>0.66600000000000004</c:v>
                </c:pt>
                <c:pt idx="40">
                  <c:v>0.6956</c:v>
                </c:pt>
                <c:pt idx="41">
                  <c:v>1.0804</c:v>
                </c:pt>
                <c:pt idx="42">
                  <c:v>1.4059999999999999</c:v>
                </c:pt>
                <c:pt idx="43">
                  <c:v>1.1840000000000002</c:v>
                </c:pt>
                <c:pt idx="44">
                  <c:v>0.63639999999999997</c:v>
                </c:pt>
                <c:pt idx="45">
                  <c:v>0.47571999130933612</c:v>
                </c:pt>
                <c:pt idx="46">
                  <c:v>1.0251000000000001</c:v>
                </c:pt>
                <c:pt idx="47">
                  <c:v>0.74970000000000014</c:v>
                </c:pt>
                <c:pt idx="48">
                  <c:v>0.32283000000000001</c:v>
                </c:pt>
                <c:pt idx="49">
                  <c:v>0.48296212999999993</c:v>
                </c:pt>
                <c:pt idx="50">
                  <c:v>0.51845135999999992</c:v>
                </c:pt>
                <c:pt idx="51">
                  <c:v>0.50919329999999996</c:v>
                </c:pt>
                <c:pt idx="52">
                  <c:v>0.52462339999999996</c:v>
                </c:pt>
                <c:pt idx="53">
                  <c:v>0.2005913</c:v>
                </c:pt>
                <c:pt idx="54">
                  <c:v>-0.28545684999999998</c:v>
                </c:pt>
                <c:pt idx="55">
                  <c:v>-0.2314515</c:v>
                </c:pt>
                <c:pt idx="56">
                  <c:v>0.56782767999999995</c:v>
                </c:pt>
                <c:pt idx="57">
                  <c:v>0.70824158999999998</c:v>
                </c:pt>
                <c:pt idx="58">
                  <c:v>0.57091369999999997</c:v>
                </c:pt>
                <c:pt idx="59">
                  <c:v>0.84865550000000001</c:v>
                </c:pt>
                <c:pt idx="60">
                  <c:v>0.84302399999999988</c:v>
                </c:pt>
                <c:pt idx="61">
                  <c:v>0.78743999999999981</c:v>
                </c:pt>
                <c:pt idx="62">
                  <c:v>0.72567999999999999</c:v>
                </c:pt>
                <c:pt idx="63">
                  <c:v>0.58672000000000002</c:v>
                </c:pt>
                <c:pt idx="64">
                  <c:v>0.54039999999999999</c:v>
                </c:pt>
                <c:pt idx="65">
                  <c:v>0.78743999999999981</c:v>
                </c:pt>
                <c:pt idx="66">
                  <c:v>1.0344799999999998</c:v>
                </c:pt>
                <c:pt idx="67">
                  <c:v>0.88007999999999997</c:v>
                </c:pt>
                <c:pt idx="68">
                  <c:v>0.78743999999999981</c:v>
                </c:pt>
                <c:pt idx="69">
                  <c:v>0.72567999999999999</c:v>
                </c:pt>
                <c:pt idx="70">
                  <c:v>0.72567999999999999</c:v>
                </c:pt>
                <c:pt idx="71">
                  <c:v>0.61759999999999993</c:v>
                </c:pt>
                <c:pt idx="72">
                  <c:v>0.63459999999999994</c:v>
                </c:pt>
                <c:pt idx="73">
                  <c:v>0.58449999999999991</c:v>
                </c:pt>
                <c:pt idx="74">
                  <c:v>0.75149999999999995</c:v>
                </c:pt>
                <c:pt idx="75">
                  <c:v>0.88509999999999989</c:v>
                </c:pt>
                <c:pt idx="76">
                  <c:v>1.0521</c:v>
                </c:pt>
                <c:pt idx="77">
                  <c:v>0.85504000000000002</c:v>
                </c:pt>
                <c:pt idx="78">
                  <c:v>0.65864800000000001</c:v>
                </c:pt>
                <c:pt idx="79">
                  <c:v>1.0854999999999999</c:v>
                </c:pt>
                <c:pt idx="80">
                  <c:v>1.561283</c:v>
                </c:pt>
                <c:pt idx="81">
                  <c:v>1.64</c:v>
                </c:pt>
                <c:pt idx="82">
                  <c:v>1.9706000000000001</c:v>
                </c:pt>
                <c:pt idx="83">
                  <c:v>1.8871</c:v>
                </c:pt>
                <c:pt idx="84">
                  <c:v>1.9204999999999999</c:v>
                </c:pt>
                <c:pt idx="85">
                  <c:v>1.8536999999999997</c:v>
                </c:pt>
                <c:pt idx="86">
                  <c:v>1.6533000000000002</c:v>
                </c:pt>
                <c:pt idx="87">
                  <c:v>1.6032</c:v>
                </c:pt>
                <c:pt idx="88">
                  <c:v>1.5697999999999999</c:v>
                </c:pt>
                <c:pt idx="89">
                  <c:v>1.4028</c:v>
                </c:pt>
                <c:pt idx="90">
                  <c:v>1.3026</c:v>
                </c:pt>
                <c:pt idx="91">
                  <c:v>0.76819999999999988</c:v>
                </c:pt>
                <c:pt idx="92">
                  <c:v>0.20039999999999999</c:v>
                </c:pt>
                <c:pt idx="93">
                  <c:v>0.81830000000000003</c:v>
                </c:pt>
                <c:pt idx="94">
                  <c:v>0.40079999999999999</c:v>
                </c:pt>
                <c:pt idx="95">
                  <c:v>0.31729999999999997</c:v>
                </c:pt>
                <c:pt idx="96">
                  <c:v>0.30059999999999998</c:v>
                </c:pt>
                <c:pt idx="97">
                  <c:v>0.35070000000000001</c:v>
                </c:pt>
                <c:pt idx="98">
                  <c:v>0.34234999999999993</c:v>
                </c:pt>
                <c:pt idx="99">
                  <c:v>0.45108000000000004</c:v>
                </c:pt>
                <c:pt idx="100">
                  <c:v>0.50478000000000001</c:v>
                </c:pt>
                <c:pt idx="101">
                  <c:v>0.57996000000000003</c:v>
                </c:pt>
                <c:pt idx="102">
                  <c:v>0.51551999999999998</c:v>
                </c:pt>
                <c:pt idx="103">
                  <c:v>0.62292000000000003</c:v>
                </c:pt>
                <c:pt idx="104">
                  <c:v>0.77328000000000008</c:v>
                </c:pt>
                <c:pt idx="105">
                  <c:v>2.1480000000000003E-2</c:v>
                </c:pt>
                <c:pt idx="106">
                  <c:v>0.12887999999999999</c:v>
                </c:pt>
                <c:pt idx="107">
                  <c:v>0.25775999999999999</c:v>
                </c:pt>
                <c:pt idx="108">
                  <c:v>0.57885330000000002</c:v>
                </c:pt>
                <c:pt idx="109">
                  <c:v>0.60800821121000004</c:v>
                </c:pt>
                <c:pt idx="110">
                  <c:v>0.87792750499999994</c:v>
                </c:pt>
                <c:pt idx="111">
                  <c:v>0.91673209367210007</c:v>
                </c:pt>
                <c:pt idx="112">
                  <c:v>0.94546039000000004</c:v>
                </c:pt>
                <c:pt idx="113">
                  <c:v>1.0710715561000002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1D-4131-BDC9-6924BAAE9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85283968"/>
        <c:axId val="85285504"/>
      </c:barChart>
      <c:lineChart>
        <c:grouping val="standard"/>
        <c:varyColors val="0"/>
        <c:ser>
          <c:idx val="3"/>
          <c:order val="3"/>
          <c:tx>
            <c:strRef>
              <c:f>'data (2)'!$J$1</c:f>
              <c:strCache>
                <c:ptCount val="1"/>
                <c:pt idx="0">
                  <c:v>ТАВАРРУМ</c:v>
                </c:pt>
              </c:strCache>
            </c:strRef>
          </c:tx>
          <c:spPr>
            <a:ln w="38100">
              <a:solidFill>
                <a:srgbClr val="843C0C"/>
              </a:solidFill>
            </a:ln>
          </c:spPr>
          <c:marker>
            <c:symbol val="none"/>
          </c:marker>
          <c:dLbls>
            <c:dLbl>
              <c:idx val="23"/>
              <c:layout>
                <c:manualLayout>
                  <c:x val="-1.624125434030553E-2"/>
                  <c:y val="-4.52049850301496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6.1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41B-41DD-A394-FA9665D2D64D}"/>
                </c:ext>
              </c:extLst>
            </c:dLbl>
            <c:dLbl>
              <c:idx val="35"/>
              <c:layout>
                <c:manualLayout>
                  <c:x val="-1.624125434030553E-2"/>
                  <c:y val="-5.123231636750294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6.7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41B-41DD-A394-FA9665D2D64D}"/>
                </c:ext>
              </c:extLst>
            </c:dLbl>
            <c:dLbl>
              <c:idx val="47"/>
              <c:layout>
                <c:manualLayout>
                  <c:x val="-1.876371228736157E-2"/>
                  <c:y val="-6.02733921246711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5.4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41B-41DD-A394-FA9665D2D64D}"/>
                </c:ext>
              </c:extLst>
            </c:dLbl>
            <c:dLbl>
              <c:idx val="59"/>
              <c:layout>
                <c:manualLayout>
                  <c:x val="-1.9989236111145267E-2"/>
                  <c:y val="-4.520498503014970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8.0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41B-41DD-A394-FA9665D2D64D}"/>
                </c:ext>
              </c:extLst>
            </c:dLbl>
            <c:dLbl>
              <c:idx val="68"/>
              <c:layout>
                <c:manualLayout>
                  <c:x val="1.6692096756958291E-2"/>
                  <c:y val="-0.19890193391996627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9.4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A1D-4131-BDC9-6924BAAE9213}"/>
                </c:ext>
              </c:extLst>
            </c:dLbl>
            <c:dLbl>
              <c:idx val="83"/>
              <c:layout>
                <c:manualLayout>
                  <c:x val="-9.1569283006290875E-3"/>
                  <c:y val="-6.4246888567401336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8,0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D49-4B02-8EE4-16CD59FC4CB7}"/>
                </c:ext>
              </c:extLst>
            </c:dLbl>
            <c:dLbl>
              <c:idx val="95"/>
              <c:layout>
                <c:manualLayout>
                  <c:x val="-8.8183421516754845E-3"/>
                  <c:y val="-5.6634000541813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C1-4601-9BA7-872CEBFDBE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'data (2)'!$A$160:$A$273</c:f>
              <c:numCache>
                <c:formatCode>mmm/yy;@</c:formatCode>
                <c:ptCount val="11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</c:numCache>
            </c:numRef>
          </c:cat>
          <c:val>
            <c:numRef>
              <c:f>'data (2)'!$I$160:$I$273</c:f>
              <c:numCache>
                <c:formatCode>0.0</c:formatCode>
                <c:ptCount val="114"/>
                <c:pt idx="0">
                  <c:v>7.5279786085773637</c:v>
                </c:pt>
                <c:pt idx="1">
                  <c:v>6.6254020964429481</c:v>
                </c:pt>
                <c:pt idx="2">
                  <c:v>6.4311110862462906</c:v>
                </c:pt>
                <c:pt idx="3">
                  <c:v>5.7992639886086472</c:v>
                </c:pt>
                <c:pt idx="4">
                  <c:v>5.5241553191020261</c:v>
                </c:pt>
                <c:pt idx="5">
                  <c:v>5.5324580848776996</c:v>
                </c:pt>
                <c:pt idx="6">
                  <c:v>5.3237201717737745</c:v>
                </c:pt>
                <c:pt idx="7">
                  <c:v>5.0334521335264979</c:v>
                </c:pt>
                <c:pt idx="8">
                  <c:v>5.1912422842395509</c:v>
                </c:pt>
                <c:pt idx="9">
                  <c:v>5.2727285035583202</c:v>
                </c:pt>
                <c:pt idx="10">
                  <c:v>5.1587383955921551</c:v>
                </c:pt>
                <c:pt idx="11">
                  <c:v>5.0536492572659268</c:v>
                </c:pt>
                <c:pt idx="12">
                  <c:v>5.9843275037016932</c:v>
                </c:pt>
                <c:pt idx="13">
                  <c:v>6.394046803246705</c:v>
                </c:pt>
                <c:pt idx="14">
                  <c:v>5.7183057196381997</c:v>
                </c:pt>
                <c:pt idx="15">
                  <c:v>5.4596727035766657</c:v>
                </c:pt>
                <c:pt idx="16">
                  <c:v>5.3662309397311718</c:v>
                </c:pt>
                <c:pt idx="17">
                  <c:v>5.5614393961165689</c:v>
                </c:pt>
                <c:pt idx="18">
                  <c:v>6.0389899403564051</c:v>
                </c:pt>
                <c:pt idx="19">
                  <c:v>6.3808525286652227</c:v>
                </c:pt>
                <c:pt idx="20">
                  <c:v>6.4230046147735234</c:v>
                </c:pt>
                <c:pt idx="21">
                  <c:v>6.0892800000000005</c:v>
                </c:pt>
                <c:pt idx="22">
                  <c:v>6.1532299999999989</c:v>
                </c:pt>
                <c:pt idx="23">
                  <c:v>6.1422840000000001</c:v>
                </c:pt>
                <c:pt idx="24">
                  <c:v>5.2604578000000002</c:v>
                </c:pt>
                <c:pt idx="25">
                  <c:v>5.9026680000000002</c:v>
                </c:pt>
                <c:pt idx="26">
                  <c:v>7.3377999999999988</c:v>
                </c:pt>
                <c:pt idx="27">
                  <c:v>8.1736000000000004</c:v>
                </c:pt>
                <c:pt idx="28">
                  <c:v>8.6999999999999993</c:v>
                </c:pt>
                <c:pt idx="29">
                  <c:v>9.0660000000000007</c:v>
                </c:pt>
                <c:pt idx="30">
                  <c:v>8.88964</c:v>
                </c:pt>
                <c:pt idx="31">
                  <c:v>7.6781999999999995</c:v>
                </c:pt>
                <c:pt idx="32">
                  <c:v>6.7392199999999995</c:v>
                </c:pt>
                <c:pt idx="33">
                  <c:v>7.0380400000000005</c:v>
                </c:pt>
                <c:pt idx="34">
                  <c:v>6.6681999999999997</c:v>
                </c:pt>
                <c:pt idx="35">
                  <c:v>6.67286</c:v>
                </c:pt>
                <c:pt idx="36">
                  <c:v>6.4512</c:v>
                </c:pt>
                <c:pt idx="37">
                  <c:v>5.2</c:v>
                </c:pt>
                <c:pt idx="38">
                  <c:v>2.4718</c:v>
                </c:pt>
                <c:pt idx="39">
                  <c:v>1.8805999999999998</c:v>
                </c:pt>
                <c:pt idx="40">
                  <c:v>1.7308000000000001</c:v>
                </c:pt>
                <c:pt idx="41">
                  <c:v>1.6292</c:v>
                </c:pt>
                <c:pt idx="42" formatCode="General">
                  <c:v>2.2999999999999998</c:v>
                </c:pt>
                <c:pt idx="43" formatCode="General">
                  <c:v>3.5</c:v>
                </c:pt>
                <c:pt idx="44">
                  <c:v>4.9725999999999999</c:v>
                </c:pt>
                <c:pt idx="45">
                  <c:v>5.3524752134708855</c:v>
                </c:pt>
                <c:pt idx="46">
                  <c:v>5.4994999999999994</c:v>
                </c:pt>
                <c:pt idx="47">
                  <c:v>5.3934999999999995</c:v>
                </c:pt>
                <c:pt idx="48">
                  <c:v>5.6</c:v>
                </c:pt>
                <c:pt idx="49">
                  <c:v>6.4044154300000002</c:v>
                </c:pt>
                <c:pt idx="50">
                  <c:v>7.7999119600000002</c:v>
                </c:pt>
                <c:pt idx="51">
                  <c:v>8.3153822999999996</c:v>
                </c:pt>
                <c:pt idx="52">
                  <c:v>8.8355018999999988</c:v>
                </c:pt>
                <c:pt idx="53">
                  <c:v>8.6751538000000004</c:v>
                </c:pt>
                <c:pt idx="54">
                  <c:v>8.3615616500000005</c:v>
                </c:pt>
                <c:pt idx="55">
                  <c:v>8.6547989999999988</c:v>
                </c:pt>
                <c:pt idx="56">
                  <c:v>8.0147834299999996</c:v>
                </c:pt>
                <c:pt idx="57">
                  <c:v>7.2799636900000007</c:v>
                </c:pt>
                <c:pt idx="58">
                  <c:v>7.4835432000000015</c:v>
                </c:pt>
                <c:pt idx="59">
                  <c:v>7.9896975000000001</c:v>
                </c:pt>
                <c:pt idx="60">
                  <c:v>7.966800000000001</c:v>
                </c:pt>
                <c:pt idx="61">
                  <c:v>7.7420600000000004</c:v>
                </c:pt>
                <c:pt idx="62">
                  <c:v>9.2675800000000006</c:v>
                </c:pt>
                <c:pt idx="63">
                  <c:v>10.602110000000001</c:v>
                </c:pt>
                <c:pt idx="64">
                  <c:v>9.9945600000000017</c:v>
                </c:pt>
                <c:pt idx="65">
                  <c:v>8.3992900000000006</c:v>
                </c:pt>
                <c:pt idx="66">
                  <c:v>7.7267600000000005</c:v>
                </c:pt>
                <c:pt idx="67">
                  <c:v>6.97044</c:v>
                </c:pt>
                <c:pt idx="68">
                  <c:v>6.6081500000000002</c:v>
                </c:pt>
                <c:pt idx="69">
                  <c:v>8.5038699999999992</c:v>
                </c:pt>
                <c:pt idx="70">
                  <c:v>9.7588800000000013</c:v>
                </c:pt>
                <c:pt idx="71">
                  <c:v>9.4044600000000003</c:v>
                </c:pt>
                <c:pt idx="72">
                  <c:v>9.3724000000000007</c:v>
                </c:pt>
                <c:pt idx="73">
                  <c:v>9.7508999999999997</c:v>
                </c:pt>
                <c:pt idx="74">
                  <c:v>9.9542000000000002</c:v>
                </c:pt>
                <c:pt idx="75">
                  <c:v>8.3744999999999994</c:v>
                </c:pt>
                <c:pt idx="76">
                  <c:v>8.5097000000000005</c:v>
                </c:pt>
                <c:pt idx="77">
                  <c:v>8.9523700000000002</c:v>
                </c:pt>
                <c:pt idx="78">
                  <c:v>9.0500059999999998</c:v>
                </c:pt>
                <c:pt idx="79">
                  <c:v>9.319052000000001</c:v>
                </c:pt>
                <c:pt idx="80">
                  <c:v>9.4392783199999997</c:v>
                </c:pt>
                <c:pt idx="81">
                  <c:v>8.7240000000000002</c:v>
                </c:pt>
                <c:pt idx="82">
                  <c:v>8.0121000000000002</c:v>
                </c:pt>
                <c:pt idx="83">
                  <c:v>8.0315999999999992</c:v>
                </c:pt>
                <c:pt idx="84">
                  <c:v>7.851399999999999</c:v>
                </c:pt>
                <c:pt idx="85">
                  <c:v>7.1334</c:v>
                </c:pt>
                <c:pt idx="86">
                  <c:v>7.3132000000000001</c:v>
                </c:pt>
                <c:pt idx="87">
                  <c:v>7.3025000000000002</c:v>
                </c:pt>
                <c:pt idx="88">
                  <c:v>7.5114000000000001</c:v>
                </c:pt>
                <c:pt idx="89">
                  <c:v>8.2911000000000001</c:v>
                </c:pt>
                <c:pt idx="90">
                  <c:v>8.2939000000000007</c:v>
                </c:pt>
                <c:pt idx="91">
                  <c:v>6.45425</c:v>
                </c:pt>
                <c:pt idx="92">
                  <c:v>5.7437999999999994</c:v>
                </c:pt>
                <c:pt idx="93">
                  <c:v>5.1681999999999997</c:v>
                </c:pt>
                <c:pt idx="94">
                  <c:v>4.5326000000000004</c:v>
                </c:pt>
                <c:pt idx="95">
                  <c:v>4.2467000000000006</c:v>
                </c:pt>
                <c:pt idx="96">
                  <c:v>4.3142000000000005</c:v>
                </c:pt>
                <c:pt idx="97">
                  <c:v>4.5369499999999992</c:v>
                </c:pt>
                <c:pt idx="98">
                  <c:v>3.6440999999999999</c:v>
                </c:pt>
                <c:pt idx="99">
                  <c:v>3.4123000000000001</c:v>
                </c:pt>
                <c:pt idx="100">
                  <c:v>2.4550299999999998</c:v>
                </c:pt>
                <c:pt idx="101">
                  <c:v>2.5243900000000004</c:v>
                </c:pt>
                <c:pt idx="102">
                  <c:v>2.4148699999999996</c:v>
                </c:pt>
                <c:pt idx="103">
                  <c:v>4.2620899999999988</c:v>
                </c:pt>
                <c:pt idx="104">
                  <c:v>5.2318299999999995</c:v>
                </c:pt>
                <c:pt idx="105">
                  <c:v>4.299710000000001</c:v>
                </c:pt>
                <c:pt idx="106">
                  <c:v>3.6266200000000004</c:v>
                </c:pt>
                <c:pt idx="107">
                  <c:v>3.8231199999999994</c:v>
                </c:pt>
                <c:pt idx="108">
                  <c:v>3.7913194400000001</c:v>
                </c:pt>
                <c:pt idx="109">
                  <c:v>3.6</c:v>
                </c:pt>
                <c:pt idx="110">
                  <c:v>3.6425824474999997</c:v>
                </c:pt>
                <c:pt idx="111">
                  <c:v>3.4</c:v>
                </c:pt>
                <c:pt idx="112">
                  <c:v>3.6359663425000002</c:v>
                </c:pt>
                <c:pt idx="113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D-4131-BDC9-6924BAAE9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283968"/>
        <c:axId val="85285504"/>
      </c:lineChart>
      <c:dateAx>
        <c:axId val="85283968"/>
        <c:scaling>
          <c:orientation val="minMax"/>
        </c:scaling>
        <c:delete val="0"/>
        <c:axPos val="b"/>
        <c:majorGridlines>
          <c:spPr>
            <a:ln w="3175"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\ yyyy" sourceLinked="0"/>
        <c:majorTickMark val="out"/>
        <c:minorTickMark val="in"/>
        <c:tickLblPos val="low"/>
        <c:spPr>
          <a:ln w="17145">
            <a:solidFill>
              <a:schemeClr val="bg1">
                <a:lumMod val="75000"/>
              </a:schemeClr>
            </a:solidFill>
          </a:ln>
        </c:spPr>
        <c:txPr>
          <a:bodyPr rot="0" vert="horz"/>
          <a:lstStyle/>
          <a:p>
            <a:pPr>
              <a:defRPr sz="1400" b="1"/>
            </a:pPr>
            <a:endParaRPr lang="ru-RU"/>
          </a:p>
        </c:txPr>
        <c:crossAx val="85285504"/>
        <c:crossesAt val="0"/>
        <c:auto val="1"/>
        <c:lblOffset val="0"/>
        <c:baseTimeUnit val="months"/>
        <c:majorUnit val="12"/>
        <c:majorTimeUnit val="months"/>
        <c:minorUnit val="6"/>
        <c:minorTimeUnit val="months"/>
      </c:dateAx>
      <c:valAx>
        <c:axId val="85285504"/>
        <c:scaling>
          <c:orientation val="minMax"/>
          <c:max val="12"/>
          <c:min val="-2"/>
        </c:scaling>
        <c:delete val="0"/>
        <c:axPos val="l"/>
        <c:numFmt formatCode="0" sourceLinked="0"/>
        <c:majorTickMark val="in"/>
        <c:minorTickMark val="none"/>
        <c:tickLblPos val="nextTo"/>
        <c:spPr>
          <a:ln w="18415">
            <a:solidFill>
              <a:schemeClr val="bg1">
                <a:lumMod val="75000"/>
              </a:schemeClr>
            </a:solidFill>
          </a:ln>
        </c:spPr>
        <c:txPr>
          <a:bodyPr rot="0" vert="horz"/>
          <a:lstStyle/>
          <a:p>
            <a:pPr>
              <a:defRPr sz="1400" b="0"/>
            </a:pPr>
            <a:endParaRPr lang="ru-RU"/>
          </a:p>
        </c:txPr>
        <c:crossAx val="85283968"/>
        <c:crosses val="autoZero"/>
        <c:crossBetween val="between"/>
        <c:majorUnit val="2"/>
        <c:minorUnit val="1"/>
      </c:valAx>
      <c:spPr>
        <a:solidFill>
          <a:sysClr val="window" lastClr="FFFFFF"/>
        </a:solidFill>
        <a:ln w="18415">
          <a:noFill/>
        </a:ln>
      </c:spPr>
    </c:plotArea>
    <c:legend>
      <c:legendPos val="b"/>
      <c:legendEntry>
        <c:idx val="2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1.5062459968652707E-2"/>
          <c:y val="1.3277214290850105E-2"/>
          <c:w val="0.9718891529964524"/>
          <c:h val="0.11528755973907168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solidFill>
        <a:sysClr val="window" lastClr="FFFFFF">
          <a:lumMod val="85000"/>
        </a:sysClr>
      </a:solidFill>
    </a:ln>
  </c:spPr>
  <c:txPr>
    <a:bodyPr/>
    <a:lstStyle/>
    <a:p>
      <a:pPr>
        <a:defRPr>
          <a:latin typeface="Palatino Linotype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17124893501667E-2"/>
          <c:y val="0.14011319915924075"/>
          <c:w val="0.91715385551843198"/>
          <c:h val="0.75255529557586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'D1'!$C$7</c:f>
              <c:strCache>
                <c:ptCount val="1"/>
                <c:pt idx="0">
                  <c:v>Саноат</c:v>
                </c:pt>
              </c:strCache>
            </c:strRef>
          </c:tx>
          <c:spPr>
            <a:solidFill>
              <a:srgbClr val="55799A"/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0"/>
              <c:layout>
                <c:manualLayout>
                  <c:x val="-6.7552910018903291E-3"/>
                  <c:y val="9.59907244238572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4472C4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38-4EE5-9AA2-6D1BBD54115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'D1'!$B$13:$B$23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'D1'!$C$13:$C$23</c:f>
              <c:numCache>
                <c:formatCode>General</c:formatCode>
                <c:ptCount val="11"/>
                <c:pt idx="0">
                  <c:v>2.9000000000000057</c:v>
                </c:pt>
                <c:pt idx="1">
                  <c:v>14.200000000000003</c:v>
                </c:pt>
                <c:pt idx="2">
                  <c:v>12.099999999999994</c:v>
                </c:pt>
                <c:pt idx="3">
                  <c:v>21.299999999999997</c:v>
                </c:pt>
                <c:pt idx="4">
                  <c:v>16.900000000000006</c:v>
                </c:pt>
                <c:pt idx="5">
                  <c:v>12.5</c:v>
                </c:pt>
                <c:pt idx="6">
                  <c:v>9.2000000000000028</c:v>
                </c:pt>
                <c:pt idx="7">
                  <c:v>23.400000000000006</c:v>
                </c:pt>
                <c:pt idx="8">
                  <c:v>17.299999999999997</c:v>
                </c:pt>
                <c:pt idx="9" formatCode="0.0">
                  <c:v>10.299999999999997</c:v>
                </c:pt>
                <c:pt idx="10" formatCode="0.0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EE-4B5F-970A-806D29BE81F8}"/>
            </c:ext>
          </c:extLst>
        </c:ser>
        <c:ser>
          <c:idx val="1"/>
          <c:order val="1"/>
          <c:tx>
            <c:strRef>
              <c:f>'D1'!$D$7</c:f>
              <c:strCache>
                <c:ptCount val="1"/>
                <c:pt idx="0">
                  <c:v>Кишоварзӣ</c:v>
                </c:pt>
              </c:strCache>
            </c:strRef>
          </c:tx>
          <c:spPr>
            <a:solidFill>
              <a:srgbClr val="BEA00E"/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38-4EE5-9AA2-6D1BBD5411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BEA00E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'D1'!$B$13:$B$23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'D1'!$D$13:$D$23</c:f>
              <c:numCache>
                <c:formatCode>General</c:formatCode>
                <c:ptCount val="11"/>
                <c:pt idx="0">
                  <c:v>6</c:v>
                </c:pt>
                <c:pt idx="1">
                  <c:v>6.9000000000000057</c:v>
                </c:pt>
                <c:pt idx="2">
                  <c:v>9.9000000000000057</c:v>
                </c:pt>
                <c:pt idx="3">
                  <c:v>6.4000000000000057</c:v>
                </c:pt>
                <c:pt idx="4">
                  <c:v>8.5</c:v>
                </c:pt>
                <c:pt idx="5">
                  <c:v>10.799999999999997</c:v>
                </c:pt>
                <c:pt idx="6">
                  <c:v>8.2000000000000028</c:v>
                </c:pt>
                <c:pt idx="7">
                  <c:v>8.0999999999999943</c:v>
                </c:pt>
                <c:pt idx="8">
                  <c:v>7.2000000000000028</c:v>
                </c:pt>
                <c:pt idx="9" formatCode="0.0">
                  <c:v>7.9000000000000057</c:v>
                </c:pt>
                <c:pt idx="10" formatCode="0.0">
                  <c:v>9.5999999999999943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EE-4B5F-970A-806D29BE81F8}"/>
            </c:ext>
          </c:extLst>
        </c:ser>
        <c:ser>
          <c:idx val="2"/>
          <c:order val="2"/>
          <c:tx>
            <c:strRef>
              <c:f>'D1'!$E$7</c:f>
              <c:strCache>
                <c:ptCount val="1"/>
                <c:pt idx="0">
                  <c:v>Сохтмон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A9-4F33-8A78-A857D8E04C3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A9-4F33-8A78-A857D8E04C3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A9-4F33-8A78-A857D8E04C3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A9-4F33-8A78-A857D8E04C3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D2-4C87-85B6-170F9998D940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A4E-4B07-84E8-2C7E7E5EDA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'D1'!$B$13:$B$23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'D1'!$E$13:$E$23</c:f>
              <c:numCache>
                <c:formatCode>General</c:formatCode>
                <c:ptCount val="11"/>
                <c:pt idx="0">
                  <c:v>28.400000000000006</c:v>
                </c:pt>
                <c:pt idx="1">
                  <c:v>41.400000000000006</c:v>
                </c:pt>
                <c:pt idx="2">
                  <c:v>18.900000000000006</c:v>
                </c:pt>
                <c:pt idx="3">
                  <c:v>-17.200000000000003</c:v>
                </c:pt>
                <c:pt idx="4">
                  <c:v>33.099999999999994</c:v>
                </c:pt>
                <c:pt idx="5">
                  <c:v>-8.5999999999999943</c:v>
                </c:pt>
                <c:pt idx="6">
                  <c:v>-4.5999999999999943</c:v>
                </c:pt>
                <c:pt idx="7">
                  <c:v>22.099999999999994</c:v>
                </c:pt>
                <c:pt idx="8">
                  <c:v>2.5</c:v>
                </c:pt>
                <c:pt idx="9">
                  <c:v>27.099999999999994</c:v>
                </c:pt>
                <c:pt idx="10">
                  <c:v>15.700000000000003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EE-4B5F-970A-806D29BE81F8}"/>
            </c:ext>
          </c:extLst>
        </c:ser>
        <c:ser>
          <c:idx val="3"/>
          <c:order val="3"/>
          <c:tx>
            <c:strRef>
              <c:f>'D1'!$F$7</c:f>
              <c:strCache>
                <c:ptCount val="1"/>
                <c:pt idx="0">
                  <c:v>Cавдои чакана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38-4EE5-9AA2-6D1BBD5411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'D1'!$B$13:$B$23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'D1'!$F$13:$F$23</c:f>
              <c:numCache>
                <c:formatCode>General</c:formatCode>
                <c:ptCount val="11"/>
                <c:pt idx="0">
                  <c:v>8.9000000000000057</c:v>
                </c:pt>
                <c:pt idx="1">
                  <c:v>10.900000000000006</c:v>
                </c:pt>
                <c:pt idx="2">
                  <c:v>3.4000000000000057</c:v>
                </c:pt>
                <c:pt idx="3">
                  <c:v>3.5999999999999943</c:v>
                </c:pt>
                <c:pt idx="4">
                  <c:v>7.9000000000000057</c:v>
                </c:pt>
                <c:pt idx="5">
                  <c:v>9.5999999999999943</c:v>
                </c:pt>
                <c:pt idx="6">
                  <c:v>-1.0999999999999943</c:v>
                </c:pt>
                <c:pt idx="7">
                  <c:v>17.099999999999994</c:v>
                </c:pt>
                <c:pt idx="8">
                  <c:v>9.2999999999999972</c:v>
                </c:pt>
                <c:pt idx="9">
                  <c:v>10.400000000000006</c:v>
                </c:pt>
                <c:pt idx="10">
                  <c:v>14.299999999999997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EE-4B5F-970A-806D29BE81F8}"/>
            </c:ext>
          </c:extLst>
        </c:ser>
        <c:ser>
          <c:idx val="4"/>
          <c:order val="4"/>
          <c:tx>
            <c:strRef>
              <c:f>'D1'!$G$7</c:f>
              <c:strCache>
                <c:ptCount val="1"/>
                <c:pt idx="0">
                  <c:v>Хизматрасонӣ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10"/>
              <c:layout>
                <c:manualLayout>
                  <c:x val="5.6294091682419405E-3"/>
                  <c:y val="2.39976811059643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38-4EE5-9AA2-6D1BBD54115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'D1'!$B$13:$B$23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'D1'!$G$13:$G$23</c:f>
              <c:numCache>
                <c:formatCode>General</c:formatCode>
                <c:ptCount val="11"/>
                <c:pt idx="0">
                  <c:v>3.7999999999999972</c:v>
                </c:pt>
                <c:pt idx="1">
                  <c:v>-5.2999999999999972</c:v>
                </c:pt>
                <c:pt idx="2">
                  <c:v>-5.7999999999999972</c:v>
                </c:pt>
                <c:pt idx="3">
                  <c:v>0.59999999999999432</c:v>
                </c:pt>
                <c:pt idx="4">
                  <c:v>1</c:v>
                </c:pt>
                <c:pt idx="5">
                  <c:v>0.90000000000000568</c:v>
                </c:pt>
                <c:pt idx="6">
                  <c:v>-4.7999999999999972</c:v>
                </c:pt>
                <c:pt idx="7">
                  <c:v>16.5</c:v>
                </c:pt>
                <c:pt idx="8">
                  <c:v>12.799999999999997</c:v>
                </c:pt>
                <c:pt idx="9">
                  <c:v>5.5</c:v>
                </c:pt>
                <c:pt idx="10">
                  <c:v>16.599999999999994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6EE-4B5F-970A-806D29BE8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9"/>
        <c:overlap val="-11"/>
        <c:axId val="109044864"/>
        <c:axId val="109046400"/>
      </c:barChart>
      <c:lineChart>
        <c:grouping val="standard"/>
        <c:varyColors val="0"/>
        <c:ser>
          <c:idx val="5"/>
          <c:order val="5"/>
          <c:tx>
            <c:strRef>
              <c:f>'D1'!$H$7</c:f>
              <c:strCache>
                <c:ptCount val="1"/>
                <c:pt idx="0">
                  <c:v>ММД (паҳлӯи рост)</c:v>
                </c:pt>
              </c:strCache>
            </c:strRef>
          </c:tx>
          <c:spPr>
            <a:ln w="28575">
              <a:solidFill>
                <a:srgbClr val="002060"/>
              </a:solidFill>
            </a:ln>
          </c:spPr>
          <c:marker>
            <c:symbol val="diamond"/>
            <c:size val="14"/>
            <c:spPr>
              <a:solidFill>
                <a:srgbClr val="EAB200"/>
              </a:solidFill>
              <a:ln>
                <a:solidFill>
                  <a:srgbClr val="00194C"/>
                </a:solidFill>
              </a:ln>
            </c:spPr>
          </c:marker>
          <c:dLbls>
            <c:dLbl>
              <c:idx val="0"/>
              <c:layout>
                <c:manualLayout>
                  <c:x val="-2.6611620397788471E-2"/>
                  <c:y val="-4.2401809877280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95-4A33-94C9-9E7767D3A4A4}"/>
                </c:ext>
              </c:extLst>
            </c:dLbl>
            <c:dLbl>
              <c:idx val="1"/>
              <c:layout>
                <c:manualLayout>
                  <c:x val="-2.8976563259049303E-2"/>
                  <c:y val="-5.2330879375149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95-4A33-94C9-9E7767D3A4A4}"/>
                </c:ext>
              </c:extLst>
            </c:dLbl>
            <c:dLbl>
              <c:idx val="2"/>
              <c:layout>
                <c:manualLayout>
                  <c:x val="-2.5376687273190857E-2"/>
                  <c:y val="-4.9735794870761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95-4A33-94C9-9E7767D3A4A4}"/>
                </c:ext>
              </c:extLst>
            </c:dLbl>
            <c:dLbl>
              <c:idx val="3"/>
              <c:layout>
                <c:manualLayout>
                  <c:x val="-2.0574169566422093E-2"/>
                  <c:y val="4.9826048574698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95-4A33-94C9-9E7767D3A4A4}"/>
                </c:ext>
              </c:extLst>
            </c:dLbl>
            <c:dLbl>
              <c:idx val="4"/>
              <c:layout>
                <c:manualLayout>
                  <c:x val="-2.657127981722876E-2"/>
                  <c:y val="-3.9806725372892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95-4A33-94C9-9E7767D3A4A4}"/>
                </c:ext>
              </c:extLst>
            </c:dLbl>
            <c:dLbl>
              <c:idx val="5"/>
              <c:layout>
                <c:manualLayout>
                  <c:x val="-2.7696036004846807E-2"/>
                  <c:y val="-5.9032894763600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D2-4C87-85B6-170F9998D940}"/>
                </c:ext>
              </c:extLst>
            </c:dLbl>
            <c:dLbl>
              <c:idx val="6"/>
              <c:layout>
                <c:manualLayout>
                  <c:x val="-4.6160060008078006E-3"/>
                  <c:y val="-5.16537829181501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D2-4C87-85B6-170F9998D940}"/>
                </c:ext>
              </c:extLst>
            </c:dLbl>
            <c:dLbl>
              <c:idx val="7"/>
              <c:layout>
                <c:manualLayout>
                  <c:x val="-1.91399911720226E-2"/>
                  <c:y val="-5.0395130322525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C2-4330-8E21-8B8F7ADC043E}"/>
                </c:ext>
              </c:extLst>
            </c:dLbl>
            <c:dLbl>
              <c:idx val="8"/>
              <c:layout>
                <c:manualLayout>
                  <c:x val="-2.8147045841209788E-2"/>
                  <c:y val="-4.5595594101332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C2-4330-8E21-8B8F7ADC043E}"/>
                </c:ext>
              </c:extLst>
            </c:dLbl>
            <c:dLbl>
              <c:idx val="9"/>
              <c:layout>
                <c:manualLayout>
                  <c:x val="-3.1524691342154867E-2"/>
                  <c:y val="-3.5996521658946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C2-4330-8E21-8B8F7ADC043E}"/>
                </c:ext>
              </c:extLst>
            </c:dLbl>
            <c:dLbl>
              <c:idx val="10"/>
              <c:layout>
                <c:manualLayout>
                  <c:x val="-1.1258818336483881E-2"/>
                  <c:y val="-3.1196985437753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17-4B4C-93C2-679F0943ED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'D1'!$B$13:$B$23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'D1'!$H$13:$H$23</c:f>
              <c:numCache>
                <c:formatCode>0.0</c:formatCode>
                <c:ptCount val="11"/>
                <c:pt idx="0">
                  <c:v>6.7</c:v>
                </c:pt>
                <c:pt idx="1">
                  <c:v>6.4</c:v>
                </c:pt>
                <c:pt idx="2">
                  <c:v>6.6</c:v>
                </c:pt>
                <c:pt idx="3">
                  <c:v>6</c:v>
                </c:pt>
                <c:pt idx="4">
                  <c:v>7.2</c:v>
                </c:pt>
                <c:pt idx="5">
                  <c:v>7.5</c:v>
                </c:pt>
                <c:pt idx="6">
                  <c:v>3.5</c:v>
                </c:pt>
                <c:pt idx="7">
                  <c:v>8.6999999999999993</c:v>
                </c:pt>
                <c:pt idx="8">
                  <c:v>7.4</c:v>
                </c:pt>
                <c:pt idx="9">
                  <c:v>8.3000000000000007</c:v>
                </c:pt>
                <c:pt idx="10">
                  <c:v>8.1999999999999993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95-4A33-94C9-9E7767D3A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074304"/>
        <c:axId val="109072768"/>
      </c:lineChart>
      <c:dateAx>
        <c:axId val="109044864"/>
        <c:scaling>
          <c:orientation val="minMax"/>
        </c:scaling>
        <c:delete val="0"/>
        <c:axPos val="b"/>
        <c:majorGridlines>
          <c:spPr>
            <a:ln w="6350">
              <a:solidFill>
                <a:schemeClr val="bg2">
                  <a:lumMod val="90000"/>
                </a:schemeClr>
              </a:solidFill>
              <a:prstDash val="sysDash"/>
            </a:ln>
          </c:spPr>
        </c:majorGridlines>
        <c:numFmt formatCode="General" sourceLinked="1"/>
        <c:majorTickMark val="none"/>
        <c:minorTickMark val="out"/>
        <c:tickLblPos val="low"/>
        <c:txPr>
          <a:bodyPr rot="0" vert="horz"/>
          <a:lstStyle/>
          <a:p>
            <a:pPr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9046400"/>
        <c:crosses val="autoZero"/>
        <c:auto val="0"/>
        <c:lblOffset val="100"/>
        <c:baseTimeUnit val="days"/>
      </c:dateAx>
      <c:valAx>
        <c:axId val="109046400"/>
        <c:scaling>
          <c:orientation val="minMax"/>
          <c:max val="42"/>
          <c:min val="-1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9044864"/>
        <c:crosses val="autoZero"/>
        <c:crossBetween val="between"/>
      </c:valAx>
      <c:valAx>
        <c:axId val="109072768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9074304"/>
        <c:crosses val="max"/>
        <c:crossBetween val="between"/>
      </c:valAx>
      <c:catAx>
        <c:axId val="109074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07276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1.4011209768607976E-2"/>
          <c:y val="1.8575653210004879E-2"/>
          <c:w val="0.97120748444101923"/>
          <c:h val="0.11942153117298776"/>
        </c:manualLayout>
      </c:layout>
      <c:overlay val="0"/>
      <c:txPr>
        <a:bodyPr/>
        <a:lstStyle/>
        <a:p>
          <a:pPr>
            <a:defRPr sz="1600" b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lt1"/>
    </a:solidFill>
    <a:ln w="3175" cap="flat" cmpd="sng" algn="ctr">
      <a:solidFill>
        <a:schemeClr val="bg1">
          <a:lumMod val="85000"/>
        </a:schemeClr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335678972410649E-2"/>
          <c:y val="0.10208368596800158"/>
          <c:w val="0.89178046749956608"/>
          <c:h val="0.77469186351706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'[Гардиши савдо.xlsx]trade defecit'!$Q$348</c:f>
              <c:strCache>
                <c:ptCount val="1"/>
                <c:pt idx="0">
                  <c:v>Содирот</c:v>
                </c:pt>
              </c:strCache>
            </c:strRef>
          </c:tx>
          <c:spPr>
            <a:solidFill>
              <a:srgbClr val="92D050">
                <a:alpha val="74000"/>
              </a:srgbClr>
            </a:solidFill>
            <a:ln w="152400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rgbClr val="92D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'[Гардиши савдо.xlsx]trade defecit'!$O$349:$O$358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'[Гардиши савдо.xlsx]trade defecit'!$U$349:$U$358</c:f>
              <c:numCache>
                <c:formatCode>0.0</c:formatCode>
                <c:ptCount val="10"/>
                <c:pt idx="0">
                  <c:v>434.35910000000001</c:v>
                </c:pt>
                <c:pt idx="1">
                  <c:v>439.4</c:v>
                </c:pt>
                <c:pt idx="2">
                  <c:v>458.5</c:v>
                </c:pt>
                <c:pt idx="3">
                  <c:v>528.4</c:v>
                </c:pt>
                <c:pt idx="4">
                  <c:v>570.30000000000007</c:v>
                </c:pt>
                <c:pt idx="5">
                  <c:v>654.4</c:v>
                </c:pt>
                <c:pt idx="6">
                  <c:v>1231.5999999999999</c:v>
                </c:pt>
                <c:pt idx="7">
                  <c:v>1215.1400000000001</c:v>
                </c:pt>
                <c:pt idx="8">
                  <c:v>678.6</c:v>
                </c:pt>
                <c:pt idx="9">
                  <c:v>997.9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BB-4985-97BF-FD1B9AD5CCDD}"/>
            </c:ext>
          </c:extLst>
        </c:ser>
        <c:ser>
          <c:idx val="1"/>
          <c:order val="1"/>
          <c:tx>
            <c:strRef>
              <c:f>'[Гардиши савдо.xlsx]trade defecit'!$R$348</c:f>
              <c:strCache>
                <c:ptCount val="1"/>
                <c:pt idx="0">
                  <c:v>Воридот</c:v>
                </c:pt>
              </c:strCache>
            </c:strRef>
          </c:tx>
          <c:spPr>
            <a:solidFill>
              <a:srgbClr val="002570">
                <a:alpha val="75686"/>
              </a:srgbClr>
            </a:solidFill>
          </c:spPr>
          <c:invertIfNegative val="0"/>
          <c:dLbls>
            <c:dLbl>
              <c:idx val="9"/>
              <c:layout>
                <c:manualLayout>
                  <c:x val="2.2715599884561826E-3"/>
                  <c:y val="-2.3895401518745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BB-4985-97BF-FD1B9AD5CC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'[Гардиши савдо.xlsx]trade defecit'!$O$349:$O$358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'[Гардиши савдо.xlsx]trade defecit'!$V$349:$V$358</c:f>
              <c:numCache>
                <c:formatCode>0.0</c:formatCode>
                <c:ptCount val="10"/>
                <c:pt idx="0">
                  <c:v>-1574.7182</c:v>
                </c:pt>
                <c:pt idx="1">
                  <c:v>-1499.7</c:v>
                </c:pt>
                <c:pt idx="2">
                  <c:v>-1246.7</c:v>
                </c:pt>
                <c:pt idx="3">
                  <c:v>-1530.9</c:v>
                </c:pt>
                <c:pt idx="4">
                  <c:v>-1566.3</c:v>
                </c:pt>
                <c:pt idx="5">
                  <c:v>-1504.3</c:v>
                </c:pt>
                <c:pt idx="6">
                  <c:v>-1850.8000000000002</c:v>
                </c:pt>
                <c:pt idx="7">
                  <c:v>-2297.94</c:v>
                </c:pt>
                <c:pt idx="8">
                  <c:v>-2736.3999999999996</c:v>
                </c:pt>
                <c:pt idx="9">
                  <c:v>-3416.3999999999996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BB-4985-97BF-FD1B9AD5C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109253376"/>
        <c:axId val="109254912"/>
      </c:barChart>
      <c:lineChart>
        <c:grouping val="stacked"/>
        <c:varyColors val="0"/>
        <c:ser>
          <c:idx val="2"/>
          <c:order val="2"/>
          <c:tx>
            <c:strRef>
              <c:f>'[Гардиши савдо.xlsx]trade defecit'!$S$348</c:f>
              <c:strCache>
                <c:ptCount val="1"/>
                <c:pt idx="0">
                  <c:v>Касри тавозуни савдо (паҳлӯи рост)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ymbol val="diamond"/>
            <c:size val="9"/>
            <c:spPr>
              <a:solidFill>
                <a:sysClr val="window" lastClr="FFFFFF">
                  <a:lumMod val="95000"/>
                </a:sysClr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2.9695280959328076E-2"/>
                  <c:y val="-4.3333347863637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BB-4985-97BF-FD1B9AD5CCDD}"/>
                </c:ext>
              </c:extLst>
            </c:dLbl>
            <c:dLbl>
              <c:idx val="1"/>
              <c:layout>
                <c:manualLayout>
                  <c:x val="-3.1317747152657727E-2"/>
                  <c:y val="-3.7980573235671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BB-4985-97BF-FD1B9AD5CCDD}"/>
                </c:ext>
              </c:extLst>
            </c:dLbl>
            <c:dLbl>
              <c:idx val="2"/>
              <c:layout>
                <c:manualLayout>
                  <c:x val="-3.3913431503792953E-2"/>
                  <c:y val="-0.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BB-4985-97BF-FD1B9AD5CCDD}"/>
                </c:ext>
              </c:extLst>
            </c:dLbl>
            <c:dLbl>
              <c:idx val="3"/>
              <c:layout>
                <c:manualLayout>
                  <c:x val="-3.5698348951361002E-2"/>
                  <c:y val="-0.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BB-4985-97BF-FD1B9AD5CCDD}"/>
                </c:ext>
              </c:extLst>
            </c:dLbl>
            <c:dLbl>
              <c:idx val="4"/>
              <c:layout>
                <c:manualLayout>
                  <c:x val="-2.2555606938918199E-2"/>
                  <c:y val="4.3151213656312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BB-4985-97BF-FD1B9AD5CCDD}"/>
                </c:ext>
              </c:extLst>
            </c:dLbl>
            <c:dLbl>
              <c:idx val="5"/>
              <c:layout>
                <c:manualLayout>
                  <c:x val="-3.0343596608656851E-2"/>
                  <c:y val="-6.3333333333333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BB-4985-97BF-FD1B9AD5CCDD}"/>
                </c:ext>
              </c:extLst>
            </c:dLbl>
            <c:dLbl>
              <c:idx val="6"/>
              <c:layout>
                <c:manualLayout>
                  <c:x val="-3.2128514056224897E-2"/>
                  <c:y val="-5.333333333333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BB-4985-97BF-FD1B9AD5CCDD}"/>
                </c:ext>
              </c:extLst>
            </c:dLbl>
            <c:dLbl>
              <c:idx val="7"/>
              <c:layout>
                <c:manualLayout>
                  <c:x val="-3.034446418595034E-2"/>
                  <c:y val="-3.6666591488135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ABB-4985-97BF-FD1B9AD5CCDD}"/>
                </c:ext>
              </c:extLst>
            </c:dLbl>
            <c:dLbl>
              <c:idx val="8"/>
              <c:layout>
                <c:manualLayout>
                  <c:x val="-3.2153440716209278E-2"/>
                  <c:y val="3.9206390562780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BB-4985-97BF-FD1B9AD5CCDD}"/>
                </c:ext>
              </c:extLst>
            </c:dLbl>
            <c:dLbl>
              <c:idx val="9"/>
              <c:layout>
                <c:manualLayout>
                  <c:x val="-2.1667820482012677E-2"/>
                  <c:y val="3.3255318233567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ABB-4985-97BF-FD1B9AD5CC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'[Гардиши савдо.xlsx]trade defecit'!$O$231:$P$238</c:f>
              <c:multiLvlStrCache>
                <c:ptCount val="8"/>
                <c:lvl>
                  <c:pt idx="0">
                    <c:v>Янв-сен</c:v>
                  </c:pt>
                  <c:pt idx="1">
                    <c:v>Янв-сен</c:v>
                  </c:pt>
                  <c:pt idx="2">
                    <c:v>Янв-сен</c:v>
                  </c:pt>
                  <c:pt idx="3">
                    <c:v>Янв-сен</c:v>
                  </c:pt>
                  <c:pt idx="4">
                    <c:v>Янв-сен</c:v>
                  </c:pt>
                  <c:pt idx="5">
                    <c:v>Янв-сен</c:v>
                  </c:pt>
                  <c:pt idx="6">
                    <c:v>Янв-сен</c:v>
                  </c:pt>
                  <c:pt idx="7">
                    <c:v>Янв-сен</c:v>
                  </c:pt>
                </c:lvl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2018</c:v>
                  </c:pt>
                  <c:pt idx="6">
                    <c:v>2019</c:v>
                  </c:pt>
                  <c:pt idx="7">
                    <c:v>2020</c:v>
                  </c:pt>
                </c:lvl>
              </c:multiLvlStrCache>
            </c:multiLvlStrRef>
          </c:cat>
          <c:val>
            <c:numRef>
              <c:f>'[Гардиши савдо.xlsx]trade defecit'!$W$349:$W$358</c:f>
              <c:numCache>
                <c:formatCode>0</c:formatCode>
                <c:ptCount val="10"/>
                <c:pt idx="0">
                  <c:v>-1140.3591000000001</c:v>
                </c:pt>
                <c:pt idx="1">
                  <c:v>-1060.3000000000002</c:v>
                </c:pt>
                <c:pt idx="2">
                  <c:v>-788.2</c:v>
                </c:pt>
                <c:pt idx="3">
                  <c:v>-1002.5000000000001</c:v>
                </c:pt>
                <c:pt idx="4">
                  <c:v>-995.99999999999989</c:v>
                </c:pt>
                <c:pt idx="5">
                  <c:v>-849.9</c:v>
                </c:pt>
                <c:pt idx="6">
                  <c:v>-619.20000000000027</c:v>
                </c:pt>
                <c:pt idx="7">
                  <c:v>-1082.8</c:v>
                </c:pt>
                <c:pt idx="8">
                  <c:v>-2057.7999999999997</c:v>
                </c:pt>
                <c:pt idx="9">
                  <c:v>-2418.4999999999995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ABB-4985-97BF-FD1B9AD5C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278720"/>
        <c:axId val="109277184"/>
      </c:lineChart>
      <c:catAx>
        <c:axId val="109253376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spPr>
          <a:ln cap="rnd">
            <a:round/>
            <a:headEnd type="oval" w="sm" len="sm"/>
            <a:tailEnd type="oval" w="sm" len="sm"/>
          </a:ln>
        </c:spPr>
        <c:txPr>
          <a:bodyPr rot="-5400000" vert="horz" anchor="t" anchorCtr="0"/>
          <a:lstStyle/>
          <a:p>
            <a:pPr>
              <a:defRPr sz="1400" b="1" i="0">
                <a:latin typeface="Palatino Linotype" pitchFamily="18" charset="0"/>
              </a:defRPr>
            </a:pPr>
            <a:endParaRPr lang="ru-RU"/>
          </a:p>
        </c:txPr>
        <c:crossAx val="109254912"/>
        <c:crosses val="autoZero"/>
        <c:auto val="1"/>
        <c:lblAlgn val="ctr"/>
        <c:lblOffset val="100"/>
        <c:noMultiLvlLbl val="0"/>
      </c:catAx>
      <c:valAx>
        <c:axId val="109254912"/>
        <c:scaling>
          <c:orientation val="minMax"/>
          <c:max val="1500"/>
          <c:min val="-3800"/>
        </c:scaling>
        <c:delete val="0"/>
        <c:axPos val="l"/>
        <c:majorGridlines>
          <c:spPr>
            <a:ln w="9525"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 b="0">
                <a:solidFill>
                  <a:schemeClr val="tx1"/>
                </a:solidFill>
                <a:latin typeface="Palatino Linotype" pitchFamily="18" charset="0"/>
              </a:defRPr>
            </a:pPr>
            <a:endParaRPr lang="ru-RU"/>
          </a:p>
        </c:txPr>
        <c:crossAx val="109253376"/>
        <c:crosses val="autoZero"/>
        <c:crossBetween val="between"/>
      </c:valAx>
      <c:valAx>
        <c:axId val="109277184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crossAx val="109278720"/>
        <c:crosses val="max"/>
        <c:crossBetween val="between"/>
      </c:valAx>
      <c:catAx>
        <c:axId val="109278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277184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5.4898100972672517E-2"/>
          <c:y val="1.4163759037501621E-2"/>
          <c:w val="0.86835031650455474"/>
          <c:h val="9.7485473197055805E-2"/>
        </c:manualLayout>
      </c:layout>
      <c:overlay val="0"/>
      <c:spPr>
        <a:noFill/>
      </c:spPr>
      <c:txPr>
        <a:bodyPr/>
        <a:lstStyle/>
        <a:p>
          <a:pPr>
            <a:defRPr sz="1600" b="0">
              <a:latin typeface="Palatino Linotype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083137715373602E-2"/>
          <c:y val="3.9428614841102945E-2"/>
          <c:w val="0.84907244101850943"/>
          <c:h val="0.85136132712886825"/>
        </c:manualLayout>
      </c:layout>
      <c:lineChart>
        <c:grouping val="standard"/>
        <c:varyColors val="0"/>
        <c:ser>
          <c:idx val="0"/>
          <c:order val="0"/>
          <c:tx>
            <c:strRef>
              <c:f>'2018'!$D$3</c:f>
              <c:strCache>
                <c:ptCount val="1"/>
                <c:pt idx="0">
                  <c:v>Қарзҳо</c:v>
                </c:pt>
              </c:strCache>
            </c:strRef>
          </c:tx>
          <c:spPr>
            <a:ln w="19050">
              <a:solidFill>
                <a:srgbClr val="BEA00E"/>
              </a:solidFill>
            </a:ln>
          </c:spPr>
          <c:marker>
            <c:symbol val="none"/>
          </c:marker>
          <c:dLbls>
            <c:dLbl>
              <c:idx val="98"/>
              <c:layout>
                <c:manualLayout>
                  <c:x val="0.25060406869983803"/>
                  <c:y val="9.683017332764406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941055532945818E-2"/>
                      <c:h val="6.947564936258461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1EB-4383-96C5-9849B09E67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EAB2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'2018'!$D$27:$D$176</c:f>
              <c:numCache>
                <c:formatCode>mmm\-yy</c:formatCode>
                <c:ptCount val="150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  <c:pt idx="117">
                  <c:v>44470</c:v>
                </c:pt>
                <c:pt idx="118">
                  <c:v>44501</c:v>
                </c:pt>
                <c:pt idx="119">
                  <c:v>44531</c:v>
                </c:pt>
                <c:pt idx="120">
                  <c:v>44562</c:v>
                </c:pt>
                <c:pt idx="121">
                  <c:v>44593</c:v>
                </c:pt>
                <c:pt idx="122">
                  <c:v>44621</c:v>
                </c:pt>
                <c:pt idx="123">
                  <c:v>44652</c:v>
                </c:pt>
                <c:pt idx="124">
                  <c:v>44682</c:v>
                </c:pt>
                <c:pt idx="125">
                  <c:v>44713</c:v>
                </c:pt>
                <c:pt idx="126">
                  <c:v>44743</c:v>
                </c:pt>
                <c:pt idx="127">
                  <c:v>44774</c:v>
                </c:pt>
                <c:pt idx="128">
                  <c:v>44805</c:v>
                </c:pt>
                <c:pt idx="129">
                  <c:v>44835</c:v>
                </c:pt>
                <c:pt idx="130">
                  <c:v>44866</c:v>
                </c:pt>
                <c:pt idx="131">
                  <c:v>44896</c:v>
                </c:pt>
                <c:pt idx="132">
                  <c:v>44927</c:v>
                </c:pt>
                <c:pt idx="133">
                  <c:v>44958</c:v>
                </c:pt>
                <c:pt idx="134">
                  <c:v>44986</c:v>
                </c:pt>
                <c:pt idx="135">
                  <c:v>45017</c:v>
                </c:pt>
                <c:pt idx="136">
                  <c:v>45047</c:v>
                </c:pt>
                <c:pt idx="137">
                  <c:v>45078</c:v>
                </c:pt>
                <c:pt idx="138">
                  <c:v>45108</c:v>
                </c:pt>
                <c:pt idx="139">
                  <c:v>45139</c:v>
                </c:pt>
                <c:pt idx="140">
                  <c:v>45170</c:v>
                </c:pt>
                <c:pt idx="141">
                  <c:v>45200</c:v>
                </c:pt>
                <c:pt idx="142">
                  <c:v>45231</c:v>
                </c:pt>
                <c:pt idx="143">
                  <c:v>45261</c:v>
                </c:pt>
                <c:pt idx="144">
                  <c:v>45292</c:v>
                </c:pt>
                <c:pt idx="145">
                  <c:v>45323</c:v>
                </c:pt>
                <c:pt idx="146">
                  <c:v>45352</c:v>
                </c:pt>
                <c:pt idx="147">
                  <c:v>45383</c:v>
                </c:pt>
                <c:pt idx="148">
                  <c:v>45413</c:v>
                </c:pt>
                <c:pt idx="149">
                  <c:v>45444</c:v>
                </c:pt>
              </c:numCache>
            </c:numRef>
          </c:cat>
          <c:val>
            <c:numRef>
              <c:f>'2018'!$F$27:$F$176</c:f>
              <c:numCache>
                <c:formatCode>0.0</c:formatCode>
                <c:ptCount val="150"/>
                <c:pt idx="0">
                  <c:v>24.431595969457447</c:v>
                </c:pt>
                <c:pt idx="1">
                  <c:v>21.857142934690472</c:v>
                </c:pt>
                <c:pt idx="2">
                  <c:v>19.290047277435193</c:v>
                </c:pt>
                <c:pt idx="3">
                  <c:v>4.3436576913455269</c:v>
                </c:pt>
                <c:pt idx="4">
                  <c:v>3.2309905093085689</c:v>
                </c:pt>
                <c:pt idx="5">
                  <c:v>4.201945470368301</c:v>
                </c:pt>
                <c:pt idx="6">
                  <c:v>6.5134213775950514</c:v>
                </c:pt>
                <c:pt idx="7">
                  <c:v>8.4245453224498306</c:v>
                </c:pt>
                <c:pt idx="8">
                  <c:v>9.8540180745706039</c:v>
                </c:pt>
                <c:pt idx="9">
                  <c:v>10.260326937185056</c:v>
                </c:pt>
                <c:pt idx="10">
                  <c:v>9.216658526584979</c:v>
                </c:pt>
                <c:pt idx="11">
                  <c:v>12.952065522984157</c:v>
                </c:pt>
                <c:pt idx="12">
                  <c:v>13.545614458229352</c:v>
                </c:pt>
                <c:pt idx="13">
                  <c:v>17.393914796924832</c:v>
                </c:pt>
                <c:pt idx="14">
                  <c:v>19.32332717199472</c:v>
                </c:pt>
                <c:pt idx="15">
                  <c:v>38.270420268400926</c:v>
                </c:pt>
                <c:pt idx="16">
                  <c:v>39.915235556129801</c:v>
                </c:pt>
                <c:pt idx="17">
                  <c:v>42.65216977679583</c:v>
                </c:pt>
                <c:pt idx="18">
                  <c:v>41.87820516292885</c:v>
                </c:pt>
                <c:pt idx="19">
                  <c:v>40.513518135167288</c:v>
                </c:pt>
                <c:pt idx="20">
                  <c:v>37.884633694724187</c:v>
                </c:pt>
                <c:pt idx="21">
                  <c:v>42.024881161771958</c:v>
                </c:pt>
                <c:pt idx="22">
                  <c:v>44.505401546604105</c:v>
                </c:pt>
                <c:pt idx="23">
                  <c:v>38.914797511880664</c:v>
                </c:pt>
                <c:pt idx="24">
                  <c:v>39.640151130020314</c:v>
                </c:pt>
                <c:pt idx="25">
                  <c:v>38.693790801268591</c:v>
                </c:pt>
                <c:pt idx="26">
                  <c:v>39.809887009629193</c:v>
                </c:pt>
                <c:pt idx="27">
                  <c:v>38.407956578392714</c:v>
                </c:pt>
                <c:pt idx="28">
                  <c:v>37.055452619591506</c:v>
                </c:pt>
                <c:pt idx="29">
                  <c:v>33.974555049810732</c:v>
                </c:pt>
                <c:pt idx="30">
                  <c:v>32.092730533445547</c:v>
                </c:pt>
                <c:pt idx="31">
                  <c:v>29.922547171316239</c:v>
                </c:pt>
                <c:pt idx="32">
                  <c:v>29.932391596886447</c:v>
                </c:pt>
                <c:pt idx="33">
                  <c:v>27.161239863465298</c:v>
                </c:pt>
                <c:pt idx="34">
                  <c:v>25.771642145367224</c:v>
                </c:pt>
                <c:pt idx="35">
                  <c:v>29.90581466004042</c:v>
                </c:pt>
                <c:pt idx="36">
                  <c:v>29.110558903567437</c:v>
                </c:pt>
                <c:pt idx="37">
                  <c:v>27.954334542963878</c:v>
                </c:pt>
                <c:pt idx="38">
                  <c:v>31.663371127766908</c:v>
                </c:pt>
                <c:pt idx="39">
                  <c:v>32.248320873273769</c:v>
                </c:pt>
                <c:pt idx="40">
                  <c:v>28.744732765875511</c:v>
                </c:pt>
                <c:pt idx="41">
                  <c:v>26.375779775255538</c:v>
                </c:pt>
                <c:pt idx="42">
                  <c:v>23.995468655905938</c:v>
                </c:pt>
                <c:pt idx="43">
                  <c:v>24.817305833536636</c:v>
                </c:pt>
                <c:pt idx="44">
                  <c:v>23.712192858485295</c:v>
                </c:pt>
                <c:pt idx="45">
                  <c:v>22.412172780367285</c:v>
                </c:pt>
                <c:pt idx="46">
                  <c:v>20.421270006798082</c:v>
                </c:pt>
                <c:pt idx="47">
                  <c:v>15.930019519669429</c:v>
                </c:pt>
                <c:pt idx="48">
                  <c:v>21.780895391908928</c:v>
                </c:pt>
                <c:pt idx="49">
                  <c:v>11.214210760268472</c:v>
                </c:pt>
                <c:pt idx="50">
                  <c:v>4.0453418716277554</c:v>
                </c:pt>
                <c:pt idx="51">
                  <c:v>-1.5789176153823092</c:v>
                </c:pt>
                <c:pt idx="52">
                  <c:v>-1.0478317224950189</c:v>
                </c:pt>
                <c:pt idx="53">
                  <c:v>-0.66794600984167118</c:v>
                </c:pt>
                <c:pt idx="54">
                  <c:v>-1.4990184767081161</c:v>
                </c:pt>
                <c:pt idx="55">
                  <c:v>-4.4159070105693132</c:v>
                </c:pt>
                <c:pt idx="56">
                  <c:v>-6.8336188693183004</c:v>
                </c:pt>
                <c:pt idx="57">
                  <c:v>-7.4497653435403919</c:v>
                </c:pt>
                <c:pt idx="58">
                  <c:v>-8.1484034996291257</c:v>
                </c:pt>
                <c:pt idx="59">
                  <c:v>-12.44625362337348</c:v>
                </c:pt>
                <c:pt idx="60">
                  <c:v>-19.581530658024946</c:v>
                </c:pt>
                <c:pt idx="61">
                  <c:v>-13.355208137997494</c:v>
                </c:pt>
                <c:pt idx="62">
                  <c:v>-10.949985630022823</c:v>
                </c:pt>
                <c:pt idx="63">
                  <c:v>-12.747818166438336</c:v>
                </c:pt>
                <c:pt idx="64">
                  <c:v>-11.923933070737064</c:v>
                </c:pt>
                <c:pt idx="65">
                  <c:v>-12.572403321628016</c:v>
                </c:pt>
                <c:pt idx="66">
                  <c:v>-13.585686608687524</c:v>
                </c:pt>
                <c:pt idx="67">
                  <c:v>-12.816599398869968</c:v>
                </c:pt>
                <c:pt idx="68">
                  <c:v>-12.859594802353456</c:v>
                </c:pt>
                <c:pt idx="69">
                  <c:v>-13.514017037461926</c:v>
                </c:pt>
                <c:pt idx="70">
                  <c:v>-14.460933245932722</c:v>
                </c:pt>
                <c:pt idx="71">
                  <c:v>-13.312820243609295</c:v>
                </c:pt>
                <c:pt idx="72">
                  <c:v>-11.881630354487214</c:v>
                </c:pt>
                <c:pt idx="73">
                  <c:v>-11.968347889646097</c:v>
                </c:pt>
                <c:pt idx="74">
                  <c:v>-16.316702001415379</c:v>
                </c:pt>
                <c:pt idx="75">
                  <c:v>-13.094319831604068</c:v>
                </c:pt>
                <c:pt idx="76">
                  <c:v>-12.920116170780389</c:v>
                </c:pt>
                <c:pt idx="77">
                  <c:v>-11.276542261551711</c:v>
                </c:pt>
                <c:pt idx="78">
                  <c:v>-8.1842046168643066</c:v>
                </c:pt>
                <c:pt idx="79">
                  <c:v>-7.4585474106389427</c:v>
                </c:pt>
                <c:pt idx="80">
                  <c:v>-6.1120574281156053</c:v>
                </c:pt>
                <c:pt idx="81">
                  <c:v>-4.2291166144551653</c:v>
                </c:pt>
                <c:pt idx="82">
                  <c:v>-1.5892744467455771</c:v>
                </c:pt>
                <c:pt idx="83">
                  <c:v>1.5441424271315185</c:v>
                </c:pt>
                <c:pt idx="84">
                  <c:v>2.3903803049539505</c:v>
                </c:pt>
                <c:pt idx="85">
                  <c:v>2.4036456764614087</c:v>
                </c:pt>
                <c:pt idx="86">
                  <c:v>7.8005406261464998</c:v>
                </c:pt>
                <c:pt idx="87">
                  <c:v>5.740252710142272</c:v>
                </c:pt>
                <c:pt idx="88">
                  <c:v>4.37490427937108</c:v>
                </c:pt>
                <c:pt idx="89">
                  <c:v>5.4105882562023595</c:v>
                </c:pt>
                <c:pt idx="90">
                  <c:v>6.0581338430339287</c:v>
                </c:pt>
                <c:pt idx="91">
                  <c:v>6.8549792097377491</c:v>
                </c:pt>
                <c:pt idx="92">
                  <c:v>6.9038964647049283</c:v>
                </c:pt>
                <c:pt idx="93">
                  <c:v>6.2183908045976892</c:v>
                </c:pt>
                <c:pt idx="94">
                  <c:v>7.4482758620689822</c:v>
                </c:pt>
                <c:pt idx="95">
                  <c:v>11.989474888456698</c:v>
                </c:pt>
                <c:pt idx="96">
                  <c:v>11.288992240975418</c:v>
                </c:pt>
                <c:pt idx="97">
                  <c:v>13.093388769589254</c:v>
                </c:pt>
                <c:pt idx="98">
                  <c:v>16.205206956646848</c:v>
                </c:pt>
                <c:pt idx="99">
                  <c:v>15.959768741393262</c:v>
                </c:pt>
                <c:pt idx="100">
                  <c:v>13.445285690527413</c:v>
                </c:pt>
                <c:pt idx="101">
                  <c:v>9.5467263570229335</c:v>
                </c:pt>
                <c:pt idx="102">
                  <c:v>10.24393406593407</c:v>
                </c:pt>
                <c:pt idx="103">
                  <c:v>10.049750000000017</c:v>
                </c:pt>
                <c:pt idx="104">
                  <c:v>12.615170546832701</c:v>
                </c:pt>
                <c:pt idx="105">
                  <c:v>11.919763531089728</c:v>
                </c:pt>
                <c:pt idx="106">
                  <c:v>13.386945193624285</c:v>
                </c:pt>
                <c:pt idx="107">
                  <c:v>12.017570742670358</c:v>
                </c:pt>
                <c:pt idx="108">
                  <c:v>12.920483183660011</c:v>
                </c:pt>
                <c:pt idx="109">
                  <c:v>13.502611087893285</c:v>
                </c:pt>
                <c:pt idx="110">
                  <c:v>9.1542229991316901</c:v>
                </c:pt>
                <c:pt idx="111">
                  <c:v>13.865582207818065</c:v>
                </c:pt>
                <c:pt idx="112">
                  <c:v>9.409372319309</c:v>
                </c:pt>
                <c:pt idx="113">
                  <c:v>13.547200653861879</c:v>
                </c:pt>
                <c:pt idx="114">
                  <c:v>12.552603128447032</c:v>
                </c:pt>
                <c:pt idx="115">
                  <c:v>13.180037052412146</c:v>
                </c:pt>
                <c:pt idx="116">
                  <c:v>11.211420834074133</c:v>
                </c:pt>
                <c:pt idx="117">
                  <c:v>11.118144138301972</c:v>
                </c:pt>
                <c:pt idx="118">
                  <c:v>9.2749333358853647</c:v>
                </c:pt>
                <c:pt idx="119">
                  <c:v>9.901143597132787</c:v>
                </c:pt>
                <c:pt idx="120">
                  <c:v>10.446625458875829</c:v>
                </c:pt>
                <c:pt idx="121">
                  <c:v>9.8066728322258712</c:v>
                </c:pt>
                <c:pt idx="122">
                  <c:v>15.320038286645882</c:v>
                </c:pt>
                <c:pt idx="123">
                  <c:v>11.76529679183173</c:v>
                </c:pt>
                <c:pt idx="124">
                  <c:v>15.826450493194869</c:v>
                </c:pt>
                <c:pt idx="125">
                  <c:v>11.508007917941327</c:v>
                </c:pt>
                <c:pt idx="126">
                  <c:v>9.570300795207018</c:v>
                </c:pt>
                <c:pt idx="127">
                  <c:v>10.884968579543596</c:v>
                </c:pt>
                <c:pt idx="128">
                  <c:v>12.528547749130198</c:v>
                </c:pt>
                <c:pt idx="129">
                  <c:v>15.349044726774224</c:v>
                </c:pt>
                <c:pt idx="130">
                  <c:v>16.024555809417663</c:v>
                </c:pt>
                <c:pt idx="131">
                  <c:v>13.325576468399561</c:v>
                </c:pt>
                <c:pt idx="132">
                  <c:v>14.460593181565116</c:v>
                </c:pt>
                <c:pt idx="133">
                  <c:v>17.675072668512783</c:v>
                </c:pt>
                <c:pt idx="134">
                  <c:v>14.869232648470359</c:v>
                </c:pt>
                <c:pt idx="135">
                  <c:v>19.119659787666833</c:v>
                </c:pt>
                <c:pt idx="136">
                  <c:v>26.131099702445937</c:v>
                </c:pt>
                <c:pt idx="137">
                  <c:v>30.920612336109087</c:v>
                </c:pt>
                <c:pt idx="138">
                  <c:v>33.837970381787386</c:v>
                </c:pt>
                <c:pt idx="139">
                  <c:v>30.810878614507118</c:v>
                </c:pt>
                <c:pt idx="140">
                  <c:v>29.585141144377872</c:v>
                </c:pt>
                <c:pt idx="141">
                  <c:v>28.358735097094808</c:v>
                </c:pt>
                <c:pt idx="142">
                  <c:v>28.4713463546546</c:v>
                </c:pt>
                <c:pt idx="143">
                  <c:v>31.222945611662965</c:v>
                </c:pt>
                <c:pt idx="144">
                  <c:v>29.176772182268081</c:v>
                </c:pt>
                <c:pt idx="145">
                  <c:v>25.987313470508639</c:v>
                </c:pt>
                <c:pt idx="146">
                  <c:v>23.601661066532316</c:v>
                </c:pt>
                <c:pt idx="147">
                  <c:v>20.66456222886444</c:v>
                </c:pt>
                <c:pt idx="148">
                  <c:v>21.08474964405795</c:v>
                </c:pt>
                <c:pt idx="149">
                  <c:v>19.895286329175519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3B-4900-BD1A-08791A77D236}"/>
            </c:ext>
          </c:extLst>
        </c:ser>
        <c:ser>
          <c:idx val="1"/>
          <c:order val="1"/>
          <c:tx>
            <c:strRef>
              <c:f>'2018'!$R$3</c:f>
              <c:strCache>
                <c:ptCount val="1"/>
                <c:pt idx="0">
                  <c:v>Пасандозҳо</c:v>
                </c:pt>
              </c:strCache>
            </c:strRef>
          </c:tx>
          <c:spPr>
            <a:ln w="19050">
              <a:solidFill>
                <a:srgbClr val="55799A"/>
              </a:solidFill>
            </a:ln>
          </c:spPr>
          <c:marker>
            <c:symbol val="none"/>
          </c:marker>
          <c:dLbls>
            <c:dLbl>
              <c:idx val="98"/>
              <c:layout>
                <c:manualLayout>
                  <c:x val="0.26377133705303224"/>
                  <c:y val="-0.23889387048120184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55799A"/>
                        </a:solidFill>
                      </a:defRPr>
                    </a:pPr>
                    <a:r>
                      <a:rPr lang="en-US" sz="1400" dirty="0">
                        <a:solidFill>
                          <a:srgbClr val="55799A"/>
                        </a:solidFill>
                      </a:rPr>
                      <a:t>24,1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1EB-4383-96C5-9849B09E67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4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'2018'!$D$27:$D$176</c:f>
              <c:numCache>
                <c:formatCode>mmm\-yy</c:formatCode>
                <c:ptCount val="150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  <c:pt idx="117">
                  <c:v>44470</c:v>
                </c:pt>
                <c:pt idx="118">
                  <c:v>44501</c:v>
                </c:pt>
                <c:pt idx="119">
                  <c:v>44531</c:v>
                </c:pt>
                <c:pt idx="120">
                  <c:v>44562</c:v>
                </c:pt>
                <c:pt idx="121">
                  <c:v>44593</c:v>
                </c:pt>
                <c:pt idx="122">
                  <c:v>44621</c:v>
                </c:pt>
                <c:pt idx="123">
                  <c:v>44652</c:v>
                </c:pt>
                <c:pt idx="124">
                  <c:v>44682</c:v>
                </c:pt>
                <c:pt idx="125">
                  <c:v>44713</c:v>
                </c:pt>
                <c:pt idx="126">
                  <c:v>44743</c:v>
                </c:pt>
                <c:pt idx="127">
                  <c:v>44774</c:v>
                </c:pt>
                <c:pt idx="128">
                  <c:v>44805</c:v>
                </c:pt>
                <c:pt idx="129">
                  <c:v>44835</c:v>
                </c:pt>
                <c:pt idx="130">
                  <c:v>44866</c:v>
                </c:pt>
                <c:pt idx="131">
                  <c:v>44896</c:v>
                </c:pt>
                <c:pt idx="132">
                  <c:v>44927</c:v>
                </c:pt>
                <c:pt idx="133">
                  <c:v>44958</c:v>
                </c:pt>
                <c:pt idx="134">
                  <c:v>44986</c:v>
                </c:pt>
                <c:pt idx="135">
                  <c:v>45017</c:v>
                </c:pt>
                <c:pt idx="136">
                  <c:v>45047</c:v>
                </c:pt>
                <c:pt idx="137">
                  <c:v>45078</c:v>
                </c:pt>
                <c:pt idx="138">
                  <c:v>45108</c:v>
                </c:pt>
                <c:pt idx="139">
                  <c:v>45139</c:v>
                </c:pt>
                <c:pt idx="140">
                  <c:v>45170</c:v>
                </c:pt>
                <c:pt idx="141">
                  <c:v>45200</c:v>
                </c:pt>
                <c:pt idx="142">
                  <c:v>45231</c:v>
                </c:pt>
                <c:pt idx="143">
                  <c:v>45261</c:v>
                </c:pt>
                <c:pt idx="144">
                  <c:v>45292</c:v>
                </c:pt>
                <c:pt idx="145">
                  <c:v>45323</c:v>
                </c:pt>
                <c:pt idx="146">
                  <c:v>45352</c:v>
                </c:pt>
                <c:pt idx="147">
                  <c:v>45383</c:v>
                </c:pt>
                <c:pt idx="148">
                  <c:v>45413</c:v>
                </c:pt>
                <c:pt idx="149">
                  <c:v>45444</c:v>
                </c:pt>
              </c:numCache>
            </c:numRef>
          </c:cat>
          <c:val>
            <c:numRef>
              <c:f>'2018'!$I$27:$I$176</c:f>
              <c:numCache>
                <c:formatCode>0.0</c:formatCode>
                <c:ptCount val="150"/>
                <c:pt idx="0">
                  <c:v>30.543056900647969</c:v>
                </c:pt>
                <c:pt idx="1">
                  <c:v>29.635200640462614</c:v>
                </c:pt>
                <c:pt idx="2">
                  <c:v>28.852202795507282</c:v>
                </c:pt>
                <c:pt idx="3">
                  <c:v>23.985314617518142</c:v>
                </c:pt>
                <c:pt idx="4">
                  <c:v>20.500283976389738</c:v>
                </c:pt>
                <c:pt idx="5">
                  <c:v>22.175698148952534</c:v>
                </c:pt>
                <c:pt idx="6">
                  <c:v>10.899909444932803</c:v>
                </c:pt>
                <c:pt idx="7">
                  <c:v>18.29341264629906</c:v>
                </c:pt>
                <c:pt idx="8">
                  <c:v>15.356702382814461</c:v>
                </c:pt>
                <c:pt idx="9">
                  <c:v>13.16008173821433</c:v>
                </c:pt>
                <c:pt idx="10">
                  <c:v>11.678324912836246</c:v>
                </c:pt>
                <c:pt idx="11">
                  <c:v>11.387922233236395</c:v>
                </c:pt>
                <c:pt idx="12">
                  <c:v>7.5202663635117233</c:v>
                </c:pt>
                <c:pt idx="13">
                  <c:v>11.609935105859876</c:v>
                </c:pt>
                <c:pt idx="14">
                  <c:v>10.212374928746272</c:v>
                </c:pt>
                <c:pt idx="15">
                  <c:v>11.429690592789569</c:v>
                </c:pt>
                <c:pt idx="16">
                  <c:v>15.579265871412503</c:v>
                </c:pt>
                <c:pt idx="17">
                  <c:v>14.759705688697949</c:v>
                </c:pt>
                <c:pt idx="18">
                  <c:v>18.846455202491995</c:v>
                </c:pt>
                <c:pt idx="19">
                  <c:v>14.500305740386082</c:v>
                </c:pt>
                <c:pt idx="20">
                  <c:v>13.519919633470494</c:v>
                </c:pt>
                <c:pt idx="21">
                  <c:v>13.017355640585549</c:v>
                </c:pt>
                <c:pt idx="22">
                  <c:v>18.810710404972724</c:v>
                </c:pt>
                <c:pt idx="23">
                  <c:v>12.062789164369335</c:v>
                </c:pt>
                <c:pt idx="24">
                  <c:v>18.803657842941959</c:v>
                </c:pt>
                <c:pt idx="25">
                  <c:v>14.930070808779263</c:v>
                </c:pt>
                <c:pt idx="26">
                  <c:v>12.873953899091831</c:v>
                </c:pt>
                <c:pt idx="27">
                  <c:v>14.953540095140823</c:v>
                </c:pt>
                <c:pt idx="28">
                  <c:v>13.951900951752265</c:v>
                </c:pt>
                <c:pt idx="29">
                  <c:v>13.26111085317234</c:v>
                </c:pt>
                <c:pt idx="30">
                  <c:v>12.747668340415515</c:v>
                </c:pt>
                <c:pt idx="31">
                  <c:v>16.946151065984466</c:v>
                </c:pt>
                <c:pt idx="32">
                  <c:v>17.93489670138338</c:v>
                </c:pt>
                <c:pt idx="33">
                  <c:v>18.410558078109744</c:v>
                </c:pt>
                <c:pt idx="34">
                  <c:v>19.503456802611893</c:v>
                </c:pt>
                <c:pt idx="35">
                  <c:v>21.171732885132386</c:v>
                </c:pt>
                <c:pt idx="36">
                  <c:v>17.731088376208376</c:v>
                </c:pt>
                <c:pt idx="37">
                  <c:v>17.50352092530072</c:v>
                </c:pt>
                <c:pt idx="38">
                  <c:v>24.358219148540613</c:v>
                </c:pt>
                <c:pt idx="39">
                  <c:v>29.702440605743732</c:v>
                </c:pt>
                <c:pt idx="40">
                  <c:v>32.821406244394126</c:v>
                </c:pt>
                <c:pt idx="41">
                  <c:v>30.49811288353348</c:v>
                </c:pt>
                <c:pt idx="42">
                  <c:v>33.170594360657191</c:v>
                </c:pt>
                <c:pt idx="43">
                  <c:v>33.97032046591579</c:v>
                </c:pt>
                <c:pt idx="44">
                  <c:v>30.876030707104405</c:v>
                </c:pt>
                <c:pt idx="45">
                  <c:v>31.769344643168267</c:v>
                </c:pt>
                <c:pt idx="46">
                  <c:v>34.677407996712532</c:v>
                </c:pt>
                <c:pt idx="47">
                  <c:v>28.740883492803079</c:v>
                </c:pt>
                <c:pt idx="48">
                  <c:v>42.96590729830757</c:v>
                </c:pt>
                <c:pt idx="49">
                  <c:v>40.940303875727011</c:v>
                </c:pt>
                <c:pt idx="50">
                  <c:v>32.014544766325457</c:v>
                </c:pt>
                <c:pt idx="51">
                  <c:v>22.43784501009462</c:v>
                </c:pt>
                <c:pt idx="52">
                  <c:v>24.175382389196315</c:v>
                </c:pt>
                <c:pt idx="53">
                  <c:v>22.504362623727459</c:v>
                </c:pt>
                <c:pt idx="54">
                  <c:v>20.247469551299943</c:v>
                </c:pt>
                <c:pt idx="55">
                  <c:v>16.440153800155201</c:v>
                </c:pt>
                <c:pt idx="56">
                  <c:v>17.705262806919691</c:v>
                </c:pt>
                <c:pt idx="57">
                  <c:v>13.535377901023836</c:v>
                </c:pt>
                <c:pt idx="58">
                  <c:v>6.7707474222299453</c:v>
                </c:pt>
                <c:pt idx="59">
                  <c:v>7.3106620991233626</c:v>
                </c:pt>
                <c:pt idx="60">
                  <c:v>-1.9649948323344546</c:v>
                </c:pt>
                <c:pt idx="61">
                  <c:v>-1.2153090218203317</c:v>
                </c:pt>
                <c:pt idx="62">
                  <c:v>2.0503936805305045</c:v>
                </c:pt>
                <c:pt idx="63">
                  <c:v>1.9105276684360888</c:v>
                </c:pt>
                <c:pt idx="64">
                  <c:v>-2.1284645295889391</c:v>
                </c:pt>
                <c:pt idx="65">
                  <c:v>-4.8980294242416988</c:v>
                </c:pt>
                <c:pt idx="66">
                  <c:v>-4.5750243333734488</c:v>
                </c:pt>
                <c:pt idx="67">
                  <c:v>-10.847280250344355</c:v>
                </c:pt>
                <c:pt idx="68">
                  <c:v>-9.3855422179663321</c:v>
                </c:pt>
                <c:pt idx="69">
                  <c:v>-4.9559356544745441</c:v>
                </c:pt>
                <c:pt idx="70">
                  <c:v>-4.841736110081726</c:v>
                </c:pt>
                <c:pt idx="71">
                  <c:v>0.43578229060270246</c:v>
                </c:pt>
                <c:pt idx="72">
                  <c:v>-2.3622181098284898</c:v>
                </c:pt>
                <c:pt idx="73">
                  <c:v>1.2461577176027703</c:v>
                </c:pt>
                <c:pt idx="74">
                  <c:v>-4.1173533453515319</c:v>
                </c:pt>
                <c:pt idx="75">
                  <c:v>-2.5347567210109361</c:v>
                </c:pt>
                <c:pt idx="76">
                  <c:v>-0.82620822993369814</c:v>
                </c:pt>
                <c:pt idx="77">
                  <c:v>3.6013851631750953</c:v>
                </c:pt>
                <c:pt idx="78">
                  <c:v>3.0849738091260406</c:v>
                </c:pt>
                <c:pt idx="79">
                  <c:v>10.85096699380324</c:v>
                </c:pt>
                <c:pt idx="80">
                  <c:v>9.6660281909503425</c:v>
                </c:pt>
                <c:pt idx="81">
                  <c:v>8.8018275426914272</c:v>
                </c:pt>
                <c:pt idx="82">
                  <c:v>7.02931456496745</c:v>
                </c:pt>
                <c:pt idx="83">
                  <c:v>4.4862813459030377</c:v>
                </c:pt>
                <c:pt idx="84">
                  <c:v>7.039378628565359</c:v>
                </c:pt>
                <c:pt idx="85">
                  <c:v>4.1206801656776975</c:v>
                </c:pt>
                <c:pt idx="86">
                  <c:v>7.5217352011206486</c:v>
                </c:pt>
                <c:pt idx="87">
                  <c:v>6.6959138312380588</c:v>
                </c:pt>
                <c:pt idx="88">
                  <c:v>4.468655750107871</c:v>
                </c:pt>
                <c:pt idx="89">
                  <c:v>2.0825995175562895</c:v>
                </c:pt>
                <c:pt idx="90">
                  <c:v>0.39731704191055428</c:v>
                </c:pt>
                <c:pt idx="91">
                  <c:v>-4.2977664571033074</c:v>
                </c:pt>
                <c:pt idx="92">
                  <c:v>-2.7091160767253228</c:v>
                </c:pt>
                <c:pt idx="93">
                  <c:v>-5.0612244897959187</c:v>
                </c:pt>
                <c:pt idx="94">
                  <c:v>-1.90625</c:v>
                </c:pt>
                <c:pt idx="95">
                  <c:v>0.43298969072166926</c:v>
                </c:pt>
                <c:pt idx="96">
                  <c:v>-10.023816898693966</c:v>
                </c:pt>
                <c:pt idx="97">
                  <c:v>1.3047034764826435</c:v>
                </c:pt>
                <c:pt idx="98">
                  <c:v>4.3437502719436196</c:v>
                </c:pt>
                <c:pt idx="99">
                  <c:v>2.6733123741348237</c:v>
                </c:pt>
                <c:pt idx="100">
                  <c:v>-1.4437126100236242</c:v>
                </c:pt>
                <c:pt idx="101">
                  <c:v>1.0673922143156176</c:v>
                </c:pt>
                <c:pt idx="102">
                  <c:v>6.901287234042556</c:v>
                </c:pt>
                <c:pt idx="103">
                  <c:v>13.179538461538471</c:v>
                </c:pt>
                <c:pt idx="104">
                  <c:v>15.84887726082691</c:v>
                </c:pt>
                <c:pt idx="105">
                  <c:v>16.843927964980637</c:v>
                </c:pt>
                <c:pt idx="106">
                  <c:v>17.194019155752358</c:v>
                </c:pt>
                <c:pt idx="107">
                  <c:v>17.164853212892609</c:v>
                </c:pt>
                <c:pt idx="108">
                  <c:v>25.519756813675599</c:v>
                </c:pt>
                <c:pt idx="109">
                  <c:v>14.316282449836493</c:v>
                </c:pt>
                <c:pt idx="110">
                  <c:v>5.5828870838716256</c:v>
                </c:pt>
                <c:pt idx="111">
                  <c:v>4.9794359945344127</c:v>
                </c:pt>
                <c:pt idx="112">
                  <c:v>-1.4748397001355329E-2</c:v>
                </c:pt>
                <c:pt idx="113">
                  <c:v>0.17601987989233692</c:v>
                </c:pt>
                <c:pt idx="114">
                  <c:v>-2.1139108151176629</c:v>
                </c:pt>
                <c:pt idx="115">
                  <c:v>-5.5259668145661465</c:v>
                </c:pt>
                <c:pt idx="116">
                  <c:v>-9.0728864075694986</c:v>
                </c:pt>
                <c:pt idx="117">
                  <c:v>-9.9553235501520163</c:v>
                </c:pt>
                <c:pt idx="118">
                  <c:v>-8.1320017121051791</c:v>
                </c:pt>
                <c:pt idx="119">
                  <c:v>-10.994200206759999</c:v>
                </c:pt>
                <c:pt idx="120">
                  <c:v>-6.656283808266565</c:v>
                </c:pt>
                <c:pt idx="121">
                  <c:v>-5.4630142059332627</c:v>
                </c:pt>
                <c:pt idx="122">
                  <c:v>7.3522843722899438</c:v>
                </c:pt>
                <c:pt idx="123">
                  <c:v>9.3245512097406049</c:v>
                </c:pt>
                <c:pt idx="124">
                  <c:v>18.987618520578039</c:v>
                </c:pt>
                <c:pt idx="125">
                  <c:v>18.801033591731269</c:v>
                </c:pt>
                <c:pt idx="126">
                  <c:v>14.307395009952927</c:v>
                </c:pt>
                <c:pt idx="127">
                  <c:v>21.158196083727972</c:v>
                </c:pt>
                <c:pt idx="128">
                  <c:v>26.666566338303042</c:v>
                </c:pt>
                <c:pt idx="129">
                  <c:v>32.794584693271958</c:v>
                </c:pt>
                <c:pt idx="130">
                  <c:v>29.908376648512132</c:v>
                </c:pt>
                <c:pt idx="131">
                  <c:v>52.646343671259842</c:v>
                </c:pt>
                <c:pt idx="132">
                  <c:v>45.840086510071075</c:v>
                </c:pt>
                <c:pt idx="133">
                  <c:v>50.318582780250665</c:v>
                </c:pt>
                <c:pt idx="134">
                  <c:v>38.553282205185468</c:v>
                </c:pt>
                <c:pt idx="135">
                  <c:v>41.495855280530577</c:v>
                </c:pt>
                <c:pt idx="136">
                  <c:v>45.880326181096478</c:v>
                </c:pt>
                <c:pt idx="137">
                  <c:v>47.893197808081624</c:v>
                </c:pt>
                <c:pt idx="138">
                  <c:v>53.394422596993223</c:v>
                </c:pt>
                <c:pt idx="139">
                  <c:v>46.805550017632243</c:v>
                </c:pt>
                <c:pt idx="140">
                  <c:v>39.494856194221938</c:v>
                </c:pt>
                <c:pt idx="141">
                  <c:v>38.693898397324944</c:v>
                </c:pt>
                <c:pt idx="142">
                  <c:v>39.010008884954004</c:v>
                </c:pt>
                <c:pt idx="143">
                  <c:v>25.50218086505447</c:v>
                </c:pt>
                <c:pt idx="144">
                  <c:v>27.215287054030028</c:v>
                </c:pt>
                <c:pt idx="145">
                  <c:v>21.380996741834139</c:v>
                </c:pt>
                <c:pt idx="146">
                  <c:v>23.059221837921555</c:v>
                </c:pt>
                <c:pt idx="147">
                  <c:v>24.558525679330728</c:v>
                </c:pt>
                <c:pt idx="148">
                  <c:v>19.247034002197069</c:v>
                </c:pt>
                <c:pt idx="149">
                  <c:v>24.100790655689224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83B-4900-BD1A-08791A77D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417024"/>
        <c:axId val="110418560"/>
      </c:lineChart>
      <c:dateAx>
        <c:axId val="110417024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yyyy" sourceLinked="0"/>
        <c:majorTickMark val="out"/>
        <c:minorTickMark val="none"/>
        <c:tickLblPos val="low"/>
        <c:txPr>
          <a:bodyPr/>
          <a:lstStyle/>
          <a:p>
            <a:pPr>
              <a:defRPr sz="1100">
                <a:latin typeface="Palatino Linotype" pitchFamily="18" charset="0"/>
              </a:defRPr>
            </a:pPr>
            <a:endParaRPr lang="ru-RU"/>
          </a:p>
        </c:txPr>
        <c:crossAx val="110418560"/>
        <c:crosses val="autoZero"/>
        <c:auto val="1"/>
        <c:lblOffset val="100"/>
        <c:baseTimeUnit val="months"/>
        <c:majorUnit val="1"/>
        <c:majorTimeUnit val="years"/>
      </c:dateAx>
      <c:valAx>
        <c:axId val="1104185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latin typeface="Palatino Linotype" pitchFamily="18" charset="0"/>
              </a:defRPr>
            </a:pPr>
            <a:endParaRPr lang="ru-RU"/>
          </a:p>
        </c:txPr>
        <c:crossAx val="11041702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6230923502936467"/>
          <c:y val="3.8954266804160427E-2"/>
          <c:w val="0.63057700973205077"/>
          <c:h val="9.7606080489938754E-2"/>
        </c:manualLayout>
      </c:layout>
      <c:overlay val="0"/>
      <c:txPr>
        <a:bodyPr/>
        <a:lstStyle/>
        <a:p>
          <a:pPr>
            <a:defRPr sz="1400" b="1">
              <a:latin typeface="Palatino Linotyp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 w="3175">
      <a:solidFill>
        <a:schemeClr val="bg1">
          <a:lumMod val="85000"/>
        </a:schemeClr>
      </a:solidFill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40000"/>
            <a:lumOff val="60000"/>
          </a:schemeClr>
        </a:solidFill>
        <a:round/>
      </a:ln>
    </cs:spPr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0.34131</cdr:x>
      <cdr:y>0.00611</cdr:y>
    </cdr:from>
    <cdr:to>
      <cdr:x>0.64815</cdr:x>
      <cdr:y>0.10982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3DCE675-9A34-4478-81F9-943125F28DCB}"/>
            </a:ext>
          </a:extLst>
        </cdr:cNvPr>
        <cdr:cNvSpPr txBox="1"/>
      </cdr:nvSpPr>
      <cdr:spPr>
        <a:xfrm xmlns:a="http://schemas.openxmlformats.org/drawingml/2006/main">
          <a:off x="1974406" y="24002"/>
          <a:ext cx="1775012" cy="407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FAO Index</a:t>
          </a:r>
          <a:endParaRPr lang="ru-RU" sz="1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0.87854</cdr:x>
      <cdr:y>0.18455</cdr:y>
    </cdr:from>
    <cdr:to>
      <cdr:x>1</cdr:x>
      <cdr:y>0.29816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61599CC-C1CC-44AE-BAD7-D4950C2AD2A0}"/>
            </a:ext>
          </a:extLst>
        </cdr:cNvPr>
        <cdr:cNvSpPr txBox="1"/>
      </cdr:nvSpPr>
      <cdr:spPr>
        <a:xfrm xmlns:a="http://schemas.openxmlformats.org/drawingml/2006/main">
          <a:off x="5082163" y="724942"/>
          <a:ext cx="702620" cy="446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120,6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0.11775</cdr:x>
      <cdr:y>0.01523</cdr:y>
    </cdr:from>
    <cdr:to>
      <cdr:x>0.92321</cdr:x>
      <cdr:y>0.09342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946BC12-C7E2-4E9A-9B2E-3E7ED5D4C322}"/>
            </a:ext>
          </a:extLst>
        </cdr:cNvPr>
        <cdr:cNvSpPr txBox="1"/>
      </cdr:nvSpPr>
      <cdr:spPr>
        <a:xfrm xmlns:a="http://schemas.openxmlformats.org/drawingml/2006/main">
          <a:off x="664145" y="59980"/>
          <a:ext cx="4543124" cy="308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Global Food Price Forecast </a:t>
          </a:r>
          <a:endParaRPr lang="ru-RU" sz="1800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endParaRPr lang="ru-RU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0.13534</cdr:x>
      <cdr:y>0.39908</cdr:y>
    </cdr:from>
    <cdr:to>
      <cdr:x>0.17627</cdr:x>
      <cdr:y>0.4581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4EC6B245-8125-4E5C-A228-5BD3A2B5ADBC}"/>
            </a:ext>
          </a:extLst>
        </cdr:cNvPr>
        <cdr:cNvSpPr txBox="1"/>
      </cdr:nvSpPr>
      <cdr:spPr>
        <a:xfrm xmlns:a="http://schemas.openxmlformats.org/drawingml/2006/main">
          <a:off x="1559293" y="2147838"/>
          <a:ext cx="471638" cy="317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tx1"/>
              </a:solidFill>
              <a:latin typeface="Palatino Linotype" panose="02040502050505030304" pitchFamily="18" charset="0"/>
            </a:rPr>
            <a:t>5,1</a:t>
          </a:r>
        </a:p>
      </cdr:txBody>
    </cdr:sp>
  </cdr:relSizeAnchor>
  <cdr:relSizeAnchor xmlns:cdr="http://schemas.openxmlformats.org/drawingml/2006/chartDrawing">
    <cdr:from>
      <cdr:x>0.57463</cdr:x>
      <cdr:y>0.03708</cdr:y>
    </cdr:from>
    <cdr:to>
      <cdr:x>0.71345</cdr:x>
      <cdr:y>0.09998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C1064AC3-7F63-406A-9417-39EBA5361797}"/>
            </a:ext>
          </a:extLst>
        </cdr:cNvPr>
        <cdr:cNvSpPr txBox="1"/>
      </cdr:nvSpPr>
      <cdr:spPr>
        <a:xfrm xmlns:a="http://schemas.openxmlformats.org/drawingml/2006/main">
          <a:off x="6620606" y="199554"/>
          <a:ext cx="1599368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Service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0.3215</cdr:x>
      <cdr:y>0.03708</cdr:y>
    </cdr:from>
    <cdr:to>
      <cdr:x>0.47535</cdr:x>
      <cdr:y>0.09998</cdr:y>
    </cdr:to>
    <cdr:sp macro="" textlink="">
      <cdr:nvSpPr>
        <cdr:cNvPr id="4" name="TextBox 7">
          <a:extLst xmlns:a="http://schemas.openxmlformats.org/drawingml/2006/main">
            <a:ext uri="{FF2B5EF4-FFF2-40B4-BE49-F238E27FC236}">
              <a16:creationId xmlns:a16="http://schemas.microsoft.com/office/drawing/2014/main" id="{C1064AC3-7F63-406A-9417-39EBA5361797}"/>
            </a:ext>
          </a:extLst>
        </cdr:cNvPr>
        <cdr:cNvSpPr txBox="1"/>
      </cdr:nvSpPr>
      <cdr:spPr>
        <a:xfrm xmlns:a="http://schemas.openxmlformats.org/drawingml/2006/main">
          <a:off x="3704152" y="199554"/>
          <a:ext cx="1772622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Non-Food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0.12016</cdr:x>
      <cdr:y>0.03708</cdr:y>
    </cdr:from>
    <cdr:to>
      <cdr:x>0.24057</cdr:x>
      <cdr:y>0.09998</cdr:y>
    </cdr:to>
    <cdr:sp macro="" textlink="">
      <cdr:nvSpPr>
        <cdr:cNvPr id="5" name="TextBox 7">
          <a:extLst xmlns:a="http://schemas.openxmlformats.org/drawingml/2006/main">
            <a:ext uri="{FF2B5EF4-FFF2-40B4-BE49-F238E27FC236}">
              <a16:creationId xmlns:a16="http://schemas.microsoft.com/office/drawing/2014/main" id="{C1064AC3-7F63-406A-9417-39EBA5361797}"/>
            </a:ext>
          </a:extLst>
        </cdr:cNvPr>
        <cdr:cNvSpPr txBox="1"/>
      </cdr:nvSpPr>
      <cdr:spPr>
        <a:xfrm xmlns:a="http://schemas.openxmlformats.org/drawingml/2006/main">
          <a:off x="1384463" y="199554"/>
          <a:ext cx="1387289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Food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0.06947</cdr:x>
      <cdr:y>0.0459</cdr:y>
    </cdr:from>
    <cdr:to>
      <cdr:x>0.17934</cdr:x>
      <cdr:y>0.10988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C1064AC3-7F63-406A-9417-39EBA5361797}"/>
            </a:ext>
          </a:extLst>
        </cdr:cNvPr>
        <cdr:cNvSpPr txBox="1"/>
      </cdr:nvSpPr>
      <cdr:spPr>
        <a:xfrm xmlns:a="http://schemas.openxmlformats.org/drawingml/2006/main">
          <a:off x="783626" y="242934"/>
          <a:ext cx="1239338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Industry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0.18639</cdr:x>
      <cdr:y>0.0459</cdr:y>
    </cdr:from>
    <cdr:to>
      <cdr:x>0.30937</cdr:x>
      <cdr:y>0.10988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C1064AC3-7F63-406A-9417-39EBA5361797}"/>
            </a:ext>
          </a:extLst>
        </cdr:cNvPr>
        <cdr:cNvSpPr txBox="1"/>
      </cdr:nvSpPr>
      <cdr:spPr>
        <a:xfrm xmlns:a="http://schemas.openxmlformats.org/drawingml/2006/main">
          <a:off x="2102500" y="242934"/>
          <a:ext cx="1387220" cy="33859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Agriculture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0.32903</cdr:x>
      <cdr:y>0.0459</cdr:y>
    </cdr:from>
    <cdr:to>
      <cdr:x>0.45202</cdr:x>
      <cdr:y>0.10988</cdr:y>
    </cdr:to>
    <cdr:sp macro="" textlink="">
      <cdr:nvSpPr>
        <cdr:cNvPr id="4" name="TextBox 7">
          <a:extLst xmlns:a="http://schemas.openxmlformats.org/drawingml/2006/main">
            <a:ext uri="{FF2B5EF4-FFF2-40B4-BE49-F238E27FC236}">
              <a16:creationId xmlns:a16="http://schemas.microsoft.com/office/drawing/2014/main" id="{C1064AC3-7F63-406A-9417-39EBA5361797}"/>
            </a:ext>
          </a:extLst>
        </cdr:cNvPr>
        <cdr:cNvSpPr txBox="1"/>
      </cdr:nvSpPr>
      <cdr:spPr>
        <a:xfrm xmlns:a="http://schemas.openxmlformats.org/drawingml/2006/main">
          <a:off x="3711463" y="242934"/>
          <a:ext cx="1387289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Construction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0.4592</cdr:x>
      <cdr:y>0.0459</cdr:y>
    </cdr:from>
    <cdr:to>
      <cdr:x>0.57375</cdr:x>
      <cdr:y>0.10988</cdr:y>
    </cdr:to>
    <cdr:sp macro="" textlink="">
      <cdr:nvSpPr>
        <cdr:cNvPr id="5" name="TextBox 7">
          <a:extLst xmlns:a="http://schemas.openxmlformats.org/drawingml/2006/main">
            <a:ext uri="{FF2B5EF4-FFF2-40B4-BE49-F238E27FC236}">
              <a16:creationId xmlns:a16="http://schemas.microsoft.com/office/drawing/2014/main" id="{C1064AC3-7F63-406A-9417-39EBA5361797}"/>
            </a:ext>
          </a:extLst>
        </cdr:cNvPr>
        <cdr:cNvSpPr txBox="1"/>
      </cdr:nvSpPr>
      <cdr:spPr>
        <a:xfrm xmlns:a="http://schemas.openxmlformats.org/drawingml/2006/main">
          <a:off x="5179778" y="242934"/>
          <a:ext cx="1292093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Retail Trade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0.62444</cdr:x>
      <cdr:y>0.0459</cdr:y>
    </cdr:from>
    <cdr:to>
      <cdr:x>0.74743</cdr:x>
      <cdr:y>0.10988</cdr:y>
    </cdr:to>
    <cdr:sp macro="" textlink="">
      <cdr:nvSpPr>
        <cdr:cNvPr id="6" name="TextBox 7">
          <a:extLst xmlns:a="http://schemas.openxmlformats.org/drawingml/2006/main">
            <a:ext uri="{FF2B5EF4-FFF2-40B4-BE49-F238E27FC236}">
              <a16:creationId xmlns:a16="http://schemas.microsoft.com/office/drawing/2014/main" id="{C1064AC3-7F63-406A-9417-39EBA5361797}"/>
            </a:ext>
          </a:extLst>
        </cdr:cNvPr>
        <cdr:cNvSpPr txBox="1"/>
      </cdr:nvSpPr>
      <cdr:spPr>
        <a:xfrm xmlns:a="http://schemas.openxmlformats.org/drawingml/2006/main">
          <a:off x="7043747" y="242934"/>
          <a:ext cx="1387289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Service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0.80158</cdr:x>
      <cdr:y>0.04579</cdr:y>
    </cdr:from>
    <cdr:to>
      <cdr:x>1</cdr:x>
      <cdr:y>0.10395</cdr:y>
    </cdr:to>
    <cdr:sp macro="" textlink="">
      <cdr:nvSpPr>
        <cdr:cNvPr id="7" name="TextBox 7">
          <a:extLst xmlns:a="http://schemas.openxmlformats.org/drawingml/2006/main">
            <a:ext uri="{FF2B5EF4-FFF2-40B4-BE49-F238E27FC236}">
              <a16:creationId xmlns:a16="http://schemas.microsoft.com/office/drawing/2014/main" id="{C1064AC3-7F63-406A-9417-39EBA5361797}"/>
            </a:ext>
          </a:extLst>
        </cdr:cNvPr>
        <cdr:cNvSpPr txBox="1"/>
      </cdr:nvSpPr>
      <cdr:spPr>
        <a:xfrm xmlns:a="http://schemas.openxmlformats.org/drawingml/2006/main">
          <a:off x="9041860" y="242329"/>
          <a:ext cx="2238187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Palatino Linotype" panose="02040502050505030304" pitchFamily="18" charset="0"/>
              <a:cs typeface="Times New Roman" panose="02020603050405020304" pitchFamily="18" charset="0"/>
            </a:rPr>
            <a:t>GDP (right hand scale)</a:t>
          </a:r>
          <a:endParaRPr lang="ru-RU" sz="1400" dirty="0">
            <a:latin typeface="Palatino Linotype" panose="0204050205050503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0.16708</cdr:x>
      <cdr:y>0.02524</cdr:y>
    </cdr:from>
    <cdr:to>
      <cdr:x>0.2909</cdr:x>
      <cdr:y>0.08779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1E8CE1D9-3E46-416C-8C77-69E6F4705432}"/>
            </a:ext>
          </a:extLst>
        </cdr:cNvPr>
        <cdr:cNvSpPr txBox="1"/>
      </cdr:nvSpPr>
      <cdr:spPr>
        <a:xfrm xmlns:a="http://schemas.openxmlformats.org/drawingml/2006/main">
          <a:off x="1871916" y="136590"/>
          <a:ext cx="1387289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latin typeface="Palatino Linotype" panose="02040502050505030304" pitchFamily="18" charset="0"/>
              <a:cs typeface="Times New Roman" panose="02020603050405020304" pitchFamily="18" charset="0"/>
            </a:rPr>
            <a:t>Export</a:t>
          </a:r>
          <a:endParaRPr lang="ru-RU" sz="1600" b="1" dirty="0">
            <a:latin typeface="Palatino Linotype" panose="0204050205050503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0.35149</cdr:x>
      <cdr:y>0.02524</cdr:y>
    </cdr:from>
    <cdr:to>
      <cdr:x>0.47531</cdr:x>
      <cdr:y>0.08779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1E8CE1D9-3E46-416C-8C77-69E6F4705432}"/>
            </a:ext>
          </a:extLst>
        </cdr:cNvPr>
        <cdr:cNvSpPr txBox="1"/>
      </cdr:nvSpPr>
      <cdr:spPr>
        <a:xfrm xmlns:a="http://schemas.openxmlformats.org/drawingml/2006/main">
          <a:off x="3938109" y="136590"/>
          <a:ext cx="1387289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latin typeface="Palatino Linotype" panose="02040502050505030304" pitchFamily="18" charset="0"/>
              <a:cs typeface="Times New Roman" panose="02020603050405020304" pitchFamily="18" charset="0"/>
            </a:rPr>
            <a:t>Import</a:t>
          </a:r>
          <a:endParaRPr lang="ru-RU" sz="1600" b="1" dirty="0">
            <a:latin typeface="Palatino Linotype" panose="0204050205050503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0.53291</cdr:x>
      <cdr:y>0.02465</cdr:y>
    </cdr:from>
    <cdr:to>
      <cdr:x>0.84759</cdr:x>
      <cdr:y>0.08838</cdr:y>
    </cdr:to>
    <cdr:sp macro="" textlink="">
      <cdr:nvSpPr>
        <cdr:cNvPr id="4" name="TextBox 7">
          <a:extLst xmlns:a="http://schemas.openxmlformats.org/drawingml/2006/main">
            <a:ext uri="{FF2B5EF4-FFF2-40B4-BE49-F238E27FC236}">
              <a16:creationId xmlns:a16="http://schemas.microsoft.com/office/drawing/2014/main" id="{1E8CE1D9-3E46-416C-8C77-69E6F4705432}"/>
            </a:ext>
          </a:extLst>
        </cdr:cNvPr>
        <cdr:cNvSpPr txBox="1"/>
      </cdr:nvSpPr>
      <cdr:spPr>
        <a:xfrm xmlns:a="http://schemas.openxmlformats.org/drawingml/2006/main">
          <a:off x="5970718" y="133395"/>
          <a:ext cx="3525715" cy="34494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latin typeface="Palatino Linotype" panose="02040502050505030304" pitchFamily="18" charset="0"/>
              <a:cs typeface="Times New Roman" panose="02020603050405020304" pitchFamily="18" charset="0"/>
            </a:rPr>
            <a:t>Trade Balance Deficit (RHS)</a:t>
          </a:r>
          <a:endParaRPr lang="ru-RU" sz="1600" b="1" dirty="0">
            <a:latin typeface="Palatino Linotype" panose="0204050205050503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0.28719</cdr:x>
      <cdr:y>0.03906</cdr:y>
    </cdr:from>
    <cdr:to>
      <cdr:x>0.48377</cdr:x>
      <cdr:y>0.12286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D9A2243A-FE18-495C-9C5F-CB31475A534F}"/>
            </a:ext>
          </a:extLst>
        </cdr:cNvPr>
        <cdr:cNvSpPr txBox="1"/>
      </cdr:nvSpPr>
      <cdr:spPr>
        <a:xfrm xmlns:a="http://schemas.openxmlformats.org/drawingml/2006/main">
          <a:off x="1527063" y="143429"/>
          <a:ext cx="1045267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latin typeface="Palatino Linotype" panose="02040502050505030304" pitchFamily="18" charset="0"/>
              <a:cs typeface="Times New Roman" panose="02020603050405020304" pitchFamily="18" charset="0"/>
            </a:rPr>
            <a:t>Loans</a:t>
          </a:r>
          <a:endParaRPr lang="ru-RU" sz="1600" b="1" dirty="0">
            <a:latin typeface="Palatino Linotype" panose="0204050205050503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0.5286</cdr:x>
      <cdr:y>0.03859</cdr:y>
    </cdr:from>
    <cdr:to>
      <cdr:x>0.73015</cdr:x>
      <cdr:y>0.1224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D9A2243A-FE18-495C-9C5F-CB31475A534F}"/>
            </a:ext>
          </a:extLst>
        </cdr:cNvPr>
        <cdr:cNvSpPr txBox="1"/>
      </cdr:nvSpPr>
      <cdr:spPr>
        <a:xfrm xmlns:a="http://schemas.openxmlformats.org/drawingml/2006/main">
          <a:off x="2810738" y="141722"/>
          <a:ext cx="1071645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latin typeface="Palatino Linotype" panose="02040502050505030304" pitchFamily="18" charset="0"/>
              <a:cs typeface="Times New Roman" panose="02020603050405020304" pitchFamily="18" charset="0"/>
            </a:rPr>
            <a:t>Deposits</a:t>
          </a:r>
          <a:endParaRPr lang="ru-RU" sz="1400" b="1" dirty="0">
            <a:latin typeface="Palatino Linotype" panose="0204050205050503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0.32919</cdr:x>
      <cdr:y>0.74069</cdr:y>
    </cdr:from>
    <cdr:to>
      <cdr:x>0.79765</cdr:x>
      <cdr:y>0.80807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7DA709E6-5F1E-4C96-81D1-D308A7B16217}"/>
            </a:ext>
          </a:extLst>
        </cdr:cNvPr>
        <cdr:cNvSpPr txBox="1"/>
      </cdr:nvSpPr>
      <cdr:spPr>
        <a:xfrm xmlns:a="http://schemas.openxmlformats.org/drawingml/2006/main">
          <a:off x="1875703" y="3045124"/>
          <a:ext cx="2669295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Palatino Linotype" panose="02040502050505030304" pitchFamily="18" charset="0"/>
              <a:cs typeface="Times New Roman" panose="02020603050405020304" pitchFamily="18" charset="0"/>
            </a:rPr>
            <a:t>Sales of NBT Securities</a:t>
          </a:r>
          <a:endParaRPr lang="ru-RU" sz="1200" dirty="0">
            <a:latin typeface="Palatino Linotype" panose="0204050205050503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0.92796</cdr:x>
      <cdr:y>0.01921</cdr:y>
    </cdr:from>
    <cdr:to>
      <cdr:x>1</cdr:x>
      <cdr:y>0.10297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55703A5-E350-44CE-BF3B-1E49F1429989}"/>
            </a:ext>
          </a:extLst>
        </cdr:cNvPr>
        <cdr:cNvSpPr txBox="1"/>
      </cdr:nvSpPr>
      <cdr:spPr>
        <a:xfrm xmlns:a="http://schemas.openxmlformats.org/drawingml/2006/main">
          <a:off x="5426122" y="78954"/>
          <a:ext cx="421239" cy="344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BEA00E"/>
              </a:solidFill>
              <a:latin typeface="Palatino Linotype" panose="02040502050505030304" pitchFamily="18" charset="0"/>
            </a:rPr>
            <a:t>3,3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0.52781</cdr:x>
      <cdr:y>0.73122</cdr:y>
    </cdr:from>
    <cdr:to>
      <cdr:x>0.58342</cdr:x>
      <cdr:y>0.77796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A955F113-ABE9-4A7A-ABB0-E1F7C901C1C4}"/>
            </a:ext>
          </a:extLst>
        </cdr:cNvPr>
        <cdr:cNvSpPr/>
      </cdr:nvSpPr>
      <cdr:spPr>
        <a:xfrm xmlns:a="http://schemas.openxmlformats.org/drawingml/2006/main">
          <a:off x="4904362" y="4438245"/>
          <a:ext cx="516782" cy="2837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5" y="9"/>
            <a:ext cx="2945659" cy="498136"/>
          </a:xfrm>
          <a:prstGeom prst="rect">
            <a:avLst/>
          </a:prstGeom>
        </p:spPr>
        <p:txBody>
          <a:bodyPr vert="horz" lIns="91744" tIns="45871" rIns="91744" bIns="458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53" y="9"/>
            <a:ext cx="2945659" cy="498136"/>
          </a:xfrm>
          <a:prstGeom prst="rect">
            <a:avLst/>
          </a:prstGeom>
        </p:spPr>
        <p:txBody>
          <a:bodyPr vert="horz" lIns="91744" tIns="45871" rIns="91744" bIns="45871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1/14/2025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5" y="9430108"/>
            <a:ext cx="2945659" cy="498135"/>
          </a:xfrm>
          <a:prstGeom prst="rect">
            <a:avLst/>
          </a:prstGeom>
        </p:spPr>
        <p:txBody>
          <a:bodyPr vert="horz" lIns="91744" tIns="45871" rIns="91744" bIns="458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53" y="9430108"/>
            <a:ext cx="2945659" cy="498135"/>
          </a:xfrm>
          <a:prstGeom prst="rect">
            <a:avLst/>
          </a:prstGeom>
        </p:spPr>
        <p:txBody>
          <a:bodyPr vert="horz" lIns="91744" tIns="45871" rIns="91744" bIns="45871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5" y="9"/>
            <a:ext cx="2945659" cy="498136"/>
          </a:xfrm>
          <a:prstGeom prst="rect">
            <a:avLst/>
          </a:prstGeom>
        </p:spPr>
        <p:txBody>
          <a:bodyPr vert="horz" lIns="91744" tIns="45871" rIns="91744" bIns="45871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53" y="9"/>
            <a:ext cx="2945659" cy="498136"/>
          </a:xfrm>
          <a:prstGeom prst="rect">
            <a:avLst/>
          </a:prstGeom>
        </p:spPr>
        <p:txBody>
          <a:bodyPr vert="horz" lIns="91744" tIns="45871" rIns="91744" bIns="45871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1/14/2025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4" tIns="45871" rIns="91744" bIns="45871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65"/>
            <a:ext cx="5438140" cy="3909238"/>
          </a:xfrm>
          <a:prstGeom prst="rect">
            <a:avLst/>
          </a:prstGeom>
        </p:spPr>
        <p:txBody>
          <a:bodyPr vert="horz" lIns="91744" tIns="45871" rIns="91744" bIns="45871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5" y="9430108"/>
            <a:ext cx="2945659" cy="498135"/>
          </a:xfrm>
          <a:prstGeom prst="rect">
            <a:avLst/>
          </a:prstGeom>
        </p:spPr>
        <p:txBody>
          <a:bodyPr vert="horz" lIns="91744" tIns="45871" rIns="91744" bIns="45871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53" y="9430108"/>
            <a:ext cx="2945659" cy="498135"/>
          </a:xfrm>
          <a:prstGeom prst="rect">
            <a:avLst/>
          </a:prstGeom>
        </p:spPr>
        <p:txBody>
          <a:bodyPr vert="horz" lIns="91744" tIns="45871" rIns="91744" bIns="45871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088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 noProof="0"/>
              <a:t>Вставка рисунка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2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917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459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47377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ru-RU" noProof="0"/>
              <a:t>Образец текста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60695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0065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0840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A2D954-332B-47D0-BE9F-0F2BDE7795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6131" y="1979613"/>
            <a:ext cx="9139738" cy="2898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5340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 noProof="0"/>
              <a:t>Вставка рисунка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DE5F1-2A02-4AC1-A25E-72CF37733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99864B-51DA-4226-B220-49CFE56D9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9369D9-28F2-4FCE-A5DB-5F644010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0C9-4E3A-42A8-A930-32681BD6B6B5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A4A128-4E06-4539-B98A-B4385C1D7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F12A8F-635F-47D2-A111-B0455E1C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BBAB-4337-4FBA-B292-07910A55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25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6FB356-FB26-4C20-B411-7292EB88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9E543-8D9C-4E02-B034-2FC2CE347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7145C-9C67-4BAA-903F-A6430E65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0C9-4E3A-42A8-A930-32681BD6B6B5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C7B20D-4857-4085-8B44-0FEC5C11B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BFC13-E725-4987-B6F9-4DBB67E6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BBAB-4337-4FBA-B292-07910A55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931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AD45E-2D7F-4A90-BF14-FF997E8BE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02B3DB-DDF9-45DD-9C66-8A69F0EE1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FF6435-D1CF-48C9-B783-CF8354B68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0C9-4E3A-42A8-A930-32681BD6B6B5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9308BD-A05D-4608-B411-8D3878356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6EBD93-672E-4C11-B371-0210DE74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BBAB-4337-4FBA-B292-07910A55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903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92EE9-7B94-49A7-81CF-4B8D0EE2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F55BF6-D6B7-4D11-81F8-8D5F583A5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98A3CE-0A46-4B77-9602-91FDDFAAC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AD2756-2632-4498-816A-E5DC7134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0C9-4E3A-42A8-A930-32681BD6B6B5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B22CD0-BE74-448B-BA0F-FCE8F508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4DA742-D02A-4789-A06E-8DF8B4C89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BBAB-4337-4FBA-B292-07910A55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99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37770-58AD-4871-9285-E7FA1A75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A0762C-9555-4D02-BEFF-D038669AF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3B2C97-ABC1-420F-AC4C-DCD731F7A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FCD515-E589-4B1A-8E82-1AF79AC74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6D0E46-275D-4808-91C0-29C3D01D4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0072B0-13A8-472E-B8D3-8CD9C20E1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0C9-4E3A-42A8-A930-32681BD6B6B5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3F87FD-F936-4F7A-BB03-0A2E1CB8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7253694-AFC1-4530-8448-5F7BC214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BBAB-4337-4FBA-B292-07910A55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59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F52AA-2AB2-4E43-A068-F67C8019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7D7F3E-E9DD-46BA-AE7B-4B5A1858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0C9-4E3A-42A8-A930-32681BD6B6B5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A9164A-2AA5-48E2-B88D-B09497567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532FA3-821F-4C20-9C5D-E1E36166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BBAB-4337-4FBA-B292-07910A55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900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571151-498C-45ED-8E9A-1001D70CE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0C9-4E3A-42A8-A930-32681BD6B6B5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1F247F-845F-4CC2-8071-ED310A32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BF5BBA-0B5C-4745-9DE1-71C23DF5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BBAB-4337-4FBA-B292-07910A55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123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0A642-AEDF-428A-AA25-D86EC4DE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913A6C-B9DA-4334-83CD-438BD9926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635F7B-68A0-4856-82A0-93825C57A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999E77-FA7E-42B9-A047-DCBCC54E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0C9-4E3A-42A8-A930-32681BD6B6B5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6AD2A5-162D-4AAE-BF93-903A418C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66B993-A11F-40FF-B80B-9D05BE69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BBAB-4337-4FBA-B292-07910A55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756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129BA-A3C7-4113-93DC-7C430466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5982B9-3DBE-4A19-91E6-E370259C0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83BB56-01CF-4485-A906-1D8219A9A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493AC4-BA4A-41EA-988E-BF301EA0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0C9-4E3A-42A8-A930-32681BD6B6B5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8BBE35-4F83-4699-92D8-4CB9079C1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527FD5-0DD9-4AAD-BCF1-CA80FF6C2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BBAB-4337-4FBA-B292-07910A55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86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6E1DF-CFD5-4F2B-B798-0CA9FB850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D02C34-38A3-42C7-8A72-B24151644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1542EE-920C-44E5-82F0-3D46C5E16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0C9-4E3A-42A8-A930-32681BD6B6B5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5EC601-3E47-44E1-8987-852FB0E4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E8435B-85E5-402E-8556-843A53B0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BBAB-4337-4FBA-B292-07910A55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242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C22083-A10D-4082-875C-E0C4996E6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B5051A-2D72-4B4A-B9DC-6DC10A702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8DAC40-4F1A-4F30-9162-E46B3583D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0C9-4E3A-42A8-A930-32681BD6B6B5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E46D6-25C6-44B2-93D3-5805D345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27977D-9136-4EBD-B1E1-3857CADC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BBAB-4337-4FBA-B292-07910A55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81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D102F-F220-4E57-BDD6-CCEBB93D58AF}"/>
              </a:ext>
            </a:extLst>
          </p:cNvPr>
          <p:cNvGrpSpPr/>
          <p:nvPr userDrawn="1"/>
        </p:nvGrpSpPr>
        <p:grpSpPr>
          <a:xfrm>
            <a:off x="12558029" y="1"/>
            <a:ext cx="1644047" cy="1816099"/>
            <a:chOff x="9433981" y="1"/>
            <a:chExt cx="1644047" cy="1816099"/>
          </a:xfrm>
        </p:grpSpPr>
        <p:sp>
          <p:nvSpPr>
            <p:cNvPr id="13" name="Rectangle: Folded Corner 12">
              <a:extLst>
                <a:ext uri="{FF2B5EF4-FFF2-40B4-BE49-F238E27FC236}">
                  <a16:creationId xmlns:a16="http://schemas.microsoft.com/office/drawing/2014/main" id="{8C7E1A5C-1B15-4E0A-8682-D203C7DE6B6B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 dirty="0">
                  <a:solidFill>
                    <a:schemeClr val="accent2">
                      <a:lumMod val="50000"/>
                    </a:schemeClr>
                  </a:solidFill>
                </a:rPr>
                <a:t>(*Only available to Microsoft 365 subscribers)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0CBBC-4DBF-48F3-A80A-5B9A523158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311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45720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24A5A7-66A2-7F43-9A7A-5E13F74F8C0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>
              <a:buClr>
                <a:schemeClr val="accent2"/>
              </a:buClr>
            </a:pPr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>
              <a:buClr>
                <a:schemeClr val="accent2"/>
              </a:buClr>
            </a:pPr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ru-RU" noProof="0"/>
              <a:t>Вставка диаграммы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noProof="0"/>
              <a:t>Вставка таблицы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ru-RU" noProof="0"/>
              <a:t>Образец 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09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692" r:id="rId17"/>
    <p:sldLayoutId id="2147483697" r:id="rId18"/>
    <p:sldLayoutId id="2147483716" r:id="rId19"/>
    <p:sldLayoutId id="2147483674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3DF84-DE3B-4F36-BA3E-868393BC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BA49D8-A268-49EC-B691-0C0B61012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A67B2-21B6-49E5-8DD1-4611CD703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C50C9-4E3A-42A8-A930-32681BD6B6B5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8AD99D-AA58-40F3-BA35-E6A080428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9AB72D-235C-4FFC-9740-ABA9512FA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ABBAB-4337-4FBA-B292-07910A55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3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/>
          </a:p>
        </p:txBody>
      </p:sp>
      <p:sp>
        <p:nvSpPr>
          <p:cNvPr id="13" name="Freeform 12"/>
          <p:cNvSpPr/>
          <p:nvPr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262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chart" Target="../charts/chart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14.xml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3.wdp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8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1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mvatanov\Desktop\Фон для презент\28.jpg">
            <a:extLst>
              <a:ext uri="{FF2B5EF4-FFF2-40B4-BE49-F238E27FC236}">
                <a16:creationId xmlns:a16="http://schemas.microsoft.com/office/drawing/2014/main" id="{A44D235B-7052-48EE-8085-0530F91EE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51"/>
            <a:ext cx="121949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1D8BAAB-A2B6-46E3-84BE-CBB0CF2E1AE4}"/>
              </a:ext>
            </a:extLst>
          </p:cNvPr>
          <p:cNvSpPr/>
          <p:nvPr/>
        </p:nvSpPr>
        <p:spPr>
          <a:xfrm>
            <a:off x="4649003" y="3003889"/>
            <a:ext cx="7542998" cy="10579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FAA1831-4014-4A5B-B965-D2A4BA0342A1}"/>
              </a:ext>
            </a:extLst>
          </p:cNvPr>
          <p:cNvSpPr/>
          <p:nvPr/>
        </p:nvSpPr>
        <p:spPr>
          <a:xfrm>
            <a:off x="5195582" y="2951946"/>
            <a:ext cx="64986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Topic: The State of Macroeconomic Indicators and Monetary Policy</a:t>
            </a:r>
            <a:endParaRPr lang="ru-RU" sz="2800" b="1" dirty="0">
              <a:solidFill>
                <a:srgbClr val="3F3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9727A1C-3C6E-439E-B37F-305A3E13E1B7}"/>
              </a:ext>
            </a:extLst>
          </p:cNvPr>
          <p:cNvSpPr/>
          <p:nvPr/>
        </p:nvSpPr>
        <p:spPr>
          <a:xfrm>
            <a:off x="8471140" y="5268065"/>
            <a:ext cx="3705722" cy="436228"/>
          </a:xfrm>
          <a:prstGeom prst="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№3</a:t>
            </a:r>
            <a:r>
              <a:rPr lang="en-US" sz="2000" b="1" dirty="0"/>
              <a:t>8</a:t>
            </a:r>
            <a:r>
              <a:rPr lang="ru-RU" sz="2000" b="1" dirty="0"/>
              <a:t> </a:t>
            </a:r>
            <a:r>
              <a:rPr lang="en-US" sz="2000" b="1" dirty="0"/>
              <a:t>/July 31</a:t>
            </a:r>
            <a:r>
              <a:rPr lang="en-US" sz="2000" b="1" baseline="30000" dirty="0"/>
              <a:t>st</a:t>
            </a:r>
            <a:r>
              <a:rPr lang="en-US" sz="2000" b="1" dirty="0"/>
              <a:t>, 2024</a:t>
            </a:r>
            <a:endParaRPr lang="ru-RU" sz="2000" b="1" dirty="0"/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2FE5ACE5-CA60-4C2C-9177-D0BCAC371233}"/>
              </a:ext>
            </a:extLst>
          </p:cNvPr>
          <p:cNvSpPr/>
          <p:nvPr/>
        </p:nvSpPr>
        <p:spPr>
          <a:xfrm rot="10800000" flipH="1">
            <a:off x="0" y="9620"/>
            <a:ext cx="10629900" cy="5410204"/>
          </a:xfrm>
          <a:prstGeom prst="rtTriangle">
            <a:avLst/>
          </a:prstGeom>
          <a:solidFill>
            <a:srgbClr val="112D74"/>
          </a:solidFill>
          <a:ln w="19050"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470" y="64357"/>
            <a:ext cx="6975041" cy="141065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The Monetary Policy Committee of the National Bank of Tajikistan</a:t>
            </a:r>
            <a:endParaRPr lang="en-US" sz="3600" b="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150B4B-A81F-4D4C-B2EB-AE9E5DF8C6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556" r="4556"/>
          <a:stretch>
            <a:fillRect/>
          </a:stretch>
        </p:blipFill>
        <p:spPr>
          <a:xfrm>
            <a:off x="9325" y="1687596"/>
            <a:ext cx="4429125" cy="5137150"/>
          </a:xfrm>
          <a:ln w="19050">
            <a:solidFill>
              <a:schemeClr val="accent2"/>
            </a:solidFill>
            <a:prstDash val="sysDash"/>
          </a:ln>
          <a:effectLst>
            <a:softEdge rad="0"/>
          </a:effectLst>
        </p:spPr>
      </p:pic>
      <p:sp>
        <p:nvSpPr>
          <p:cNvPr id="18" name="Hexagon 17">
            <a:extLst>
              <a:ext uri="{FF2B5EF4-FFF2-40B4-BE49-F238E27FC236}">
                <a16:creationId xmlns:a16="http://schemas.microsoft.com/office/drawing/2014/main" id="{0E6B042D-E9CB-40E0-AAE9-6AD11F53E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066512" y="3336903"/>
            <a:ext cx="2412998" cy="2080172"/>
          </a:xfrm>
          <a:prstGeom prst="hexagon">
            <a:avLst/>
          </a:prstGeom>
          <a:solidFill>
            <a:srgbClr val="EAB2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0D411F1-845C-4499-B073-286217E270D0}"/>
              </a:ext>
            </a:extLst>
          </p:cNvPr>
          <p:cNvGrpSpPr/>
          <p:nvPr/>
        </p:nvGrpSpPr>
        <p:grpSpPr>
          <a:xfrm>
            <a:off x="1261941" y="3686144"/>
            <a:ext cx="1996308" cy="1465364"/>
            <a:chOff x="5343052" y="4331037"/>
            <a:chExt cx="1996308" cy="14653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DF2E04-7632-4FED-B0BF-8FB243D982A3}"/>
                </a:ext>
              </a:extLst>
            </p:cNvPr>
            <p:cNvSpPr txBox="1"/>
            <p:nvPr/>
          </p:nvSpPr>
          <p:spPr>
            <a:xfrm>
              <a:off x="5359331" y="4331037"/>
              <a:ext cx="198002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ln>
                    <a:solidFill>
                      <a:srgbClr val="002774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NBT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9A1C71-347B-44A9-88B4-692D9731582D}"/>
                </a:ext>
              </a:extLst>
            </p:cNvPr>
            <p:cNvSpPr txBox="1"/>
            <p:nvPr/>
          </p:nvSpPr>
          <p:spPr>
            <a:xfrm>
              <a:off x="5343052" y="5219320"/>
              <a:ext cx="1992062" cy="577081"/>
            </a:xfrm>
            <a:prstGeom prst="rect">
              <a:avLst/>
            </a:prstGeom>
            <a:solidFill>
              <a:srgbClr val="EAB2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i="1" dirty="0">
                  <a:ln>
                    <a:solidFill>
                      <a:srgbClr val="112D74"/>
                    </a:solidFill>
                  </a:ln>
                  <a:solidFill>
                    <a:srgbClr val="112D74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Monetary Policy, Research and Development Department</a:t>
              </a:r>
            </a:p>
          </p:txBody>
        </p:sp>
      </p:grp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C7C456AF-9D79-4510-99F5-25BD0EBB3117}"/>
              </a:ext>
            </a:extLst>
          </p:cNvPr>
          <p:cNvCxnSpPr/>
          <p:nvPr/>
        </p:nvCxnSpPr>
        <p:spPr>
          <a:xfrm>
            <a:off x="10173903" y="9625"/>
            <a:ext cx="2018097" cy="0"/>
          </a:xfrm>
          <a:prstGeom prst="line">
            <a:avLst/>
          </a:prstGeom>
          <a:ln w="19050"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BB4B4CF-E42E-4259-88FC-E2119A17F32F}"/>
              </a:ext>
            </a:extLst>
          </p:cNvPr>
          <p:cNvCxnSpPr>
            <a:cxnSpLocks/>
          </p:cNvCxnSpPr>
          <p:nvPr/>
        </p:nvCxnSpPr>
        <p:spPr>
          <a:xfrm>
            <a:off x="0" y="6838748"/>
            <a:ext cx="12192000" cy="0"/>
          </a:xfrm>
          <a:prstGeom prst="line">
            <a:avLst/>
          </a:prstGeom>
          <a:ln w="66675">
            <a:solidFill>
              <a:srgbClr val="112D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>
            <a:extLst>
              <a:ext uri="{FF2B5EF4-FFF2-40B4-BE49-F238E27FC236}">
                <a16:creationId xmlns:a16="http://schemas.microsoft.com/office/drawing/2014/main" id="{5A3BD183-EBD9-451B-91BE-047AB0018D8A}"/>
              </a:ext>
            </a:extLst>
          </p:cNvPr>
          <p:cNvCxnSpPr>
            <a:cxnSpLocks/>
          </p:cNvCxnSpPr>
          <p:nvPr/>
        </p:nvCxnSpPr>
        <p:spPr>
          <a:xfrm>
            <a:off x="572122" y="1501541"/>
            <a:ext cx="0" cy="3301465"/>
          </a:xfrm>
          <a:prstGeom prst="line">
            <a:avLst/>
          </a:prstGeom>
          <a:ln w="82550">
            <a:gradFill flip="none" rotWithShape="1">
              <a:gsLst>
                <a:gs pos="0">
                  <a:srgbClr val="EAB200">
                    <a:alpha val="32000"/>
                  </a:srgbClr>
                </a:gs>
                <a:gs pos="67000">
                  <a:srgbClr val="EAB200">
                    <a:alpha val="44000"/>
                  </a:srgbClr>
                </a:gs>
                <a:gs pos="29000">
                  <a:srgbClr val="112D74">
                    <a:alpha val="59000"/>
                  </a:srgbClr>
                </a:gs>
                <a:gs pos="100000">
                  <a:schemeClr val="bg1">
                    <a:alpha val="19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" name="Рисунок 172">
            <a:extLst>
              <a:ext uri="{FF2B5EF4-FFF2-40B4-BE49-F238E27FC236}">
                <a16:creationId xmlns:a16="http://schemas.microsoft.com/office/drawing/2014/main" id="{5FA1C3A6-BDDF-4724-A74D-0DD7AA061F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2" y="1472665"/>
            <a:ext cx="976416" cy="481261"/>
          </a:xfrm>
          <a:prstGeom prst="rect">
            <a:avLst/>
          </a:prstGeom>
        </p:spPr>
      </p:pic>
      <p:sp>
        <p:nvSpPr>
          <p:cNvPr id="28" name="Овал 27">
            <a:extLst>
              <a:ext uri="{FF2B5EF4-FFF2-40B4-BE49-F238E27FC236}">
                <a16:creationId xmlns:a16="http://schemas.microsoft.com/office/drawing/2014/main" id="{8BEB96DB-000B-431F-A9C3-83696A881F5D}"/>
              </a:ext>
            </a:extLst>
          </p:cNvPr>
          <p:cNvSpPr/>
          <p:nvPr/>
        </p:nvSpPr>
        <p:spPr>
          <a:xfrm>
            <a:off x="10551326" y="406132"/>
            <a:ext cx="972000" cy="9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Z:\Архив\Фото\ЛОготип НБТ\logo.jpg">
            <a:extLst>
              <a:ext uri="{FF2B5EF4-FFF2-40B4-BE49-F238E27FC236}">
                <a16:creationId xmlns:a16="http://schemas.microsoft.com/office/drawing/2014/main" id="{E22ED07F-2DA5-4BE5-8FFE-C666D30AE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466" y="357004"/>
            <a:ext cx="1080000" cy="108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mvatanov\Desktop\Фон для презент\28.jpg">
            <a:extLst>
              <a:ext uri="{FF2B5EF4-FFF2-40B4-BE49-F238E27FC236}">
                <a16:creationId xmlns:a16="http://schemas.microsoft.com/office/drawing/2014/main" id="{238A9C32-192E-49E0-86A5-DEA023FC2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0" y="0"/>
            <a:ext cx="121949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26F217-9F31-4991-83C0-D5F36ED81A20}"/>
              </a:ext>
            </a:extLst>
          </p:cNvPr>
          <p:cNvSpPr/>
          <p:nvPr/>
        </p:nvSpPr>
        <p:spPr>
          <a:xfrm>
            <a:off x="-8390" y="6753138"/>
            <a:ext cx="12200389" cy="104862"/>
          </a:xfrm>
          <a:prstGeom prst="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91F797-C5E2-4638-B375-C4CA5980575B}"/>
              </a:ext>
            </a:extLst>
          </p:cNvPr>
          <p:cNvSpPr/>
          <p:nvPr/>
        </p:nvSpPr>
        <p:spPr>
          <a:xfrm>
            <a:off x="0" y="344223"/>
            <a:ext cx="10269522" cy="436228"/>
          </a:xfrm>
          <a:prstGeom prst="rect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latin typeface="Palatino Linotype" pitchFamily="18" charset="0"/>
              </a:rPr>
              <a:t>           Forecast of the target indicators</a:t>
            </a: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C75AD49E-1F5F-4E00-9B13-AE945CA9729C}"/>
              </a:ext>
            </a:extLst>
          </p:cNvPr>
          <p:cNvSpPr/>
          <p:nvPr/>
        </p:nvSpPr>
        <p:spPr>
          <a:xfrm rot="16200000">
            <a:off x="11112000" y="5778000"/>
            <a:ext cx="1080000" cy="1080000"/>
          </a:xfrm>
          <a:prstGeom prst="rtTriangle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31329F-1B54-4A33-A8D9-2F45FB54C8DA}"/>
              </a:ext>
            </a:extLst>
          </p:cNvPr>
          <p:cNvSpPr txBox="1"/>
          <p:nvPr/>
        </p:nvSpPr>
        <p:spPr>
          <a:xfrm>
            <a:off x="11660020" y="6244080"/>
            <a:ext cx="531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733CD95-1695-4651-96E5-DCDF16869406}"/>
              </a:ext>
            </a:extLst>
          </p:cNvPr>
          <p:cNvSpPr/>
          <p:nvPr/>
        </p:nvSpPr>
        <p:spPr>
          <a:xfrm>
            <a:off x="10269522" y="344223"/>
            <a:ext cx="1922478" cy="436228"/>
          </a:xfrm>
          <a:prstGeom prst="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Google Shape;741;p37"/>
          <p:cNvGrpSpPr/>
          <p:nvPr/>
        </p:nvGrpSpPr>
        <p:grpSpPr>
          <a:xfrm>
            <a:off x="55410" y="351260"/>
            <a:ext cx="747252" cy="436227"/>
            <a:chOff x="4604550" y="3714775"/>
            <a:chExt cx="439625" cy="319075"/>
          </a:xfrm>
        </p:grpSpPr>
        <p:sp>
          <p:nvSpPr>
            <p:cNvPr id="10" name="Google Shape;742;p37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43;p37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Текст 5"/>
          <p:cNvSpPr txBox="1">
            <a:spLocks/>
          </p:cNvSpPr>
          <p:nvPr/>
        </p:nvSpPr>
        <p:spPr>
          <a:xfrm>
            <a:off x="446978" y="1104404"/>
            <a:ext cx="5400000" cy="504057"/>
          </a:xfrm>
          <a:prstGeom prst="rect">
            <a:avLst/>
          </a:prstGeom>
          <a:solidFill>
            <a:srgbClr val="55799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Refinancing Rate </a:t>
            </a:r>
            <a:r>
              <a:rPr lang="tg-Cyrl-TJ" sz="1800" b="1" dirty="0">
                <a:solidFill>
                  <a:schemeClr val="bg1"/>
                </a:solidFill>
              </a:rPr>
              <a:t> %)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6" name="Текст 6"/>
          <p:cNvSpPr txBox="1">
            <a:spLocks/>
          </p:cNvSpPr>
          <p:nvPr/>
        </p:nvSpPr>
        <p:spPr>
          <a:xfrm>
            <a:off x="6212740" y="1104403"/>
            <a:ext cx="5439260" cy="504057"/>
          </a:xfrm>
          <a:prstGeom prst="rect">
            <a:avLst/>
          </a:prstGeom>
          <a:solidFill>
            <a:srgbClr val="55799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</a:rPr>
              <a:t>Inflation (</a:t>
            </a:r>
            <a:r>
              <a:rPr lang="tg-Cyrl-TJ" sz="1800" b="1" dirty="0">
                <a:solidFill>
                  <a:schemeClr val="bg1"/>
                </a:solidFill>
              </a:rPr>
              <a:t>%)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C5CB810-595F-47C2-B119-9606F4D20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556" r="4556"/>
          <a:stretch>
            <a:fillRect/>
          </a:stretch>
        </p:blipFill>
        <p:spPr>
          <a:xfrm>
            <a:off x="10240252" y="167784"/>
            <a:ext cx="689415" cy="799623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  <a:ln w="19050">
            <a:solidFill>
              <a:schemeClr val="accent2"/>
            </a:solidFill>
            <a:prstDash val="sysDash"/>
          </a:ln>
          <a:effectLst>
            <a:softEdge rad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C26243D-B74C-44FC-983F-4B372021E513}"/>
              </a:ext>
            </a:extLst>
          </p:cNvPr>
          <p:cNvSpPr txBox="1"/>
          <p:nvPr/>
        </p:nvSpPr>
        <p:spPr>
          <a:xfrm>
            <a:off x="10306077" y="387691"/>
            <a:ext cx="681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NBT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26" name="Объект 8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239862"/>
              </p:ext>
            </p:extLst>
          </p:nvPr>
        </p:nvGraphicFramePr>
        <p:xfrm>
          <a:off x="6130306" y="2101816"/>
          <a:ext cx="5641279" cy="315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00000000-0008-0000-0000-00008A04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862282"/>
              </p:ext>
            </p:extLst>
          </p:nvPr>
        </p:nvGraphicFramePr>
        <p:xfrm>
          <a:off x="208058" y="2040673"/>
          <a:ext cx="5889409" cy="3315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F97F65-31EA-4C89-A575-30E1CC2D5B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8266" y="2249477"/>
            <a:ext cx="2153171" cy="88800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5093894-35A1-44A0-9EB2-8FADA4F2C3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9227" y="3499338"/>
            <a:ext cx="2314285" cy="96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vatanov\Desktop\Фон для презент\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063"/>
            <a:ext cx="12192002" cy="685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31329F-1B54-4A33-A8D9-2F45FB54C8DA}"/>
              </a:ext>
            </a:extLst>
          </p:cNvPr>
          <p:cNvSpPr txBox="1"/>
          <p:nvPr/>
        </p:nvSpPr>
        <p:spPr>
          <a:xfrm>
            <a:off x="12217400" y="6917180"/>
            <a:ext cx="41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179F4B8-995F-4814-B6A8-51B48CF5CF64}"/>
              </a:ext>
            </a:extLst>
          </p:cNvPr>
          <p:cNvSpPr/>
          <p:nvPr/>
        </p:nvSpPr>
        <p:spPr>
          <a:xfrm>
            <a:off x="0" y="282121"/>
            <a:ext cx="11328935" cy="436228"/>
          </a:xfrm>
          <a:prstGeom prst="rect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>
                <a:latin typeface="Palatino Linotype" pitchFamily="18" charset="0"/>
              </a:rPr>
              <a:t>          World Economy and its prospects</a:t>
            </a:r>
            <a:r>
              <a:rPr lang="ru-RU" sz="2100" b="1" dirty="0">
                <a:latin typeface="Palatino Linotype" pitchFamily="18" charset="0"/>
              </a:rPr>
              <a:t> (</a:t>
            </a:r>
            <a:r>
              <a:rPr lang="en-US" sz="2100" b="1" dirty="0">
                <a:latin typeface="Palatino Linotype" pitchFamily="18" charset="0"/>
              </a:rPr>
              <a:t>IMF</a:t>
            </a:r>
            <a:r>
              <a:rPr lang="ru-RU" sz="2100" b="1" dirty="0">
                <a:latin typeface="Palatino Linotype" pitchFamily="18" charset="0"/>
              </a:rPr>
              <a:t>,</a:t>
            </a:r>
            <a:r>
              <a:rPr lang="en-US" sz="2100" b="1" dirty="0">
                <a:latin typeface="Palatino Linotype" pitchFamily="18" charset="0"/>
              </a:rPr>
              <a:t> in</a:t>
            </a:r>
            <a:r>
              <a:rPr lang="ru-RU" sz="2100" b="1" dirty="0">
                <a:latin typeface="Palatino Linotype" pitchFamily="18" charset="0"/>
              </a:rPr>
              <a:t> %)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6E68B6A-C399-40F2-9467-0F6D65557595}"/>
              </a:ext>
            </a:extLst>
          </p:cNvPr>
          <p:cNvSpPr/>
          <p:nvPr/>
        </p:nvSpPr>
        <p:spPr>
          <a:xfrm>
            <a:off x="10269523" y="282121"/>
            <a:ext cx="1922478" cy="436228"/>
          </a:xfrm>
          <a:prstGeom prst="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885746B4-F1F1-418C-9A75-34B7BE63046F}"/>
              </a:ext>
            </a:extLst>
          </p:cNvPr>
          <p:cNvGrpSpPr/>
          <p:nvPr/>
        </p:nvGrpSpPr>
        <p:grpSpPr>
          <a:xfrm>
            <a:off x="1021348" y="2216617"/>
            <a:ext cx="10294755" cy="3188983"/>
            <a:chOff x="1021348" y="2216617"/>
            <a:chExt cx="10294755" cy="3188983"/>
          </a:xfrm>
        </p:grpSpPr>
        <p:graphicFrame>
          <p:nvGraphicFramePr>
            <p:cNvPr id="20" name="Диаграмма 19">
              <a:extLst>
                <a:ext uri="{FF2B5EF4-FFF2-40B4-BE49-F238E27FC236}">
                  <a16:creationId xmlns:a16="http://schemas.microsoft.com/office/drawing/2014/main" id="{F18F3011-1C36-4B3C-9632-ECC9B5C3350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9408008"/>
                </p:ext>
              </p:extLst>
            </p:nvPr>
          </p:nvGraphicFramePr>
          <p:xfrm>
            <a:off x="1021348" y="2216617"/>
            <a:ext cx="2944261" cy="30704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5" name="Диаграмма 24">
              <a:extLst>
                <a:ext uri="{FF2B5EF4-FFF2-40B4-BE49-F238E27FC236}">
                  <a16:creationId xmlns:a16="http://schemas.microsoft.com/office/drawing/2014/main" id="{7912ABF2-F5F9-40D1-B4FE-FCA83731E16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71815187"/>
                </p:ext>
              </p:extLst>
            </p:nvPr>
          </p:nvGraphicFramePr>
          <p:xfrm>
            <a:off x="4619593" y="2216617"/>
            <a:ext cx="2944261" cy="30704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6" name="Диаграмма 25">
              <a:extLst>
                <a:ext uri="{FF2B5EF4-FFF2-40B4-BE49-F238E27FC236}">
                  <a16:creationId xmlns:a16="http://schemas.microsoft.com/office/drawing/2014/main" id="{D0D15836-BFCA-409F-ABA6-532460E95FC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3872764"/>
                </p:ext>
              </p:extLst>
            </p:nvPr>
          </p:nvGraphicFramePr>
          <p:xfrm>
            <a:off x="8371842" y="2216617"/>
            <a:ext cx="2944261" cy="30704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BFDBD93-CD41-4D4A-B747-44B895550665}"/>
                </a:ext>
              </a:extLst>
            </p:cNvPr>
            <p:cNvSpPr/>
            <p:nvPr/>
          </p:nvSpPr>
          <p:spPr>
            <a:xfrm>
              <a:off x="1309035" y="5325579"/>
              <a:ext cx="2406317" cy="72000"/>
            </a:xfrm>
            <a:prstGeom prst="rect">
              <a:avLst/>
            </a:prstGeom>
            <a:gradFill flip="none" rotWithShape="1">
              <a:gsLst>
                <a:gs pos="0">
                  <a:srgbClr val="FC8291"/>
                </a:gs>
                <a:gs pos="44000">
                  <a:srgbClr val="F8014C"/>
                </a:gs>
                <a:gs pos="100000">
                  <a:srgbClr val="91002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B93323CB-8B2F-4E78-998B-969B5DA715C1}"/>
                </a:ext>
              </a:extLst>
            </p:cNvPr>
            <p:cNvSpPr/>
            <p:nvPr/>
          </p:nvSpPr>
          <p:spPr>
            <a:xfrm>
              <a:off x="4907277" y="5333600"/>
              <a:ext cx="2406317" cy="72000"/>
            </a:xfrm>
            <a:prstGeom prst="rect">
              <a:avLst/>
            </a:prstGeom>
            <a:gradFill>
              <a:gsLst>
                <a:gs pos="0">
                  <a:srgbClr val="93CE2C"/>
                </a:gs>
                <a:gs pos="51000">
                  <a:srgbClr val="537F01"/>
                </a:gs>
                <a:gs pos="100000">
                  <a:srgbClr val="00330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436686AB-46BA-4E91-A681-E1AC47FCC06D}"/>
                </a:ext>
              </a:extLst>
            </p:cNvPr>
            <p:cNvSpPr/>
            <p:nvPr/>
          </p:nvSpPr>
          <p:spPr>
            <a:xfrm>
              <a:off x="8640277" y="5303120"/>
              <a:ext cx="2406317" cy="72000"/>
            </a:xfrm>
            <a:prstGeom prst="rect">
              <a:avLst/>
            </a:prstGeom>
            <a:gradFill>
              <a:gsLst>
                <a:gs pos="16000">
                  <a:schemeClr val="accent4">
                    <a:lumMod val="60000"/>
                    <a:lumOff val="40000"/>
                  </a:schemeClr>
                </a:gs>
                <a:gs pos="61000">
                  <a:srgbClr val="E28001"/>
                </a:gs>
                <a:gs pos="100000">
                  <a:srgbClr val="843C0C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3A9CAB8-6D22-4B15-A6F6-E37175631407}"/>
              </a:ext>
            </a:extLst>
          </p:cNvPr>
          <p:cNvSpPr txBox="1"/>
          <p:nvPr/>
        </p:nvSpPr>
        <p:spPr>
          <a:xfrm>
            <a:off x="33816" y="5752636"/>
            <a:ext cx="121413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The World Bank projects global economic growth in 2024 to remain at 2.6%, unchanged from the previous year.</a:t>
            </a:r>
          </a:p>
          <a:p>
            <a:r>
              <a:rPr lang="en-US" dirty="0">
                <a:latin typeface="Palatino Linotype" panose="02040502050505030304" pitchFamily="18" charset="0"/>
              </a:rPr>
              <a:t>The International Monetary Fund (IMF) has forecasted Tajikistan's economic growth at 6.5% for 2024.</a:t>
            </a:r>
            <a:endParaRPr lang="ru-RU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858F2FC-7A6C-45B0-B8A1-33350A6A1F75}"/>
              </a:ext>
            </a:extLst>
          </p:cNvPr>
          <p:cNvGrpSpPr/>
          <p:nvPr/>
        </p:nvGrpSpPr>
        <p:grpSpPr>
          <a:xfrm>
            <a:off x="-21774" y="1285253"/>
            <a:ext cx="12228288" cy="994847"/>
            <a:chOff x="-2" y="1501153"/>
            <a:chExt cx="12192002" cy="994847"/>
          </a:xfrm>
          <a:solidFill>
            <a:srgbClr val="55799A"/>
          </a:solidFill>
        </p:grpSpPr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8B12D5F2-57A4-4D5B-A4D9-6AE3FCE8A8C9}"/>
                </a:ext>
              </a:extLst>
            </p:cNvPr>
            <p:cNvCxnSpPr/>
            <p:nvPr/>
          </p:nvCxnSpPr>
          <p:spPr>
            <a:xfrm>
              <a:off x="4241800" y="1514775"/>
              <a:ext cx="0" cy="972000"/>
            </a:xfrm>
            <a:prstGeom prst="line">
              <a:avLst/>
            </a:prstGeom>
            <a:grpFill/>
            <a:ln w="34925" cmpd="thinThick">
              <a:solidFill>
                <a:srgbClr val="55799A"/>
              </a:solidFill>
              <a:headEnd type="none" w="lg" len="lg"/>
              <a:tailEnd type="stealt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7AB125D9-BBFC-432B-A035-1CE46DD395DE}"/>
                </a:ext>
              </a:extLst>
            </p:cNvPr>
            <p:cNvCxnSpPr/>
            <p:nvPr/>
          </p:nvCxnSpPr>
          <p:spPr>
            <a:xfrm>
              <a:off x="7937500" y="1517850"/>
              <a:ext cx="0" cy="972000"/>
            </a:xfrm>
            <a:prstGeom prst="line">
              <a:avLst/>
            </a:prstGeom>
            <a:grpFill/>
            <a:ln w="34925" cmpd="thinThick">
              <a:solidFill>
                <a:srgbClr val="55799A"/>
              </a:solidFill>
              <a:headEnd type="none" w="lg" len="lg"/>
              <a:tailEnd type="stealt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39D66388-BDEF-4989-A5CB-3DF8B85CBA39}"/>
                </a:ext>
              </a:extLst>
            </p:cNvPr>
            <p:cNvCxnSpPr/>
            <p:nvPr/>
          </p:nvCxnSpPr>
          <p:spPr>
            <a:xfrm>
              <a:off x="11544300" y="1514775"/>
              <a:ext cx="0" cy="972000"/>
            </a:xfrm>
            <a:prstGeom prst="line">
              <a:avLst/>
            </a:prstGeom>
            <a:grpFill/>
            <a:ln w="34925" cmpd="thinThick">
              <a:solidFill>
                <a:srgbClr val="55799A"/>
              </a:solidFill>
              <a:headEnd type="none" w="lg" len="lg"/>
              <a:tailEnd type="stealt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CB66C19D-DE5A-4814-8ACD-698B745ECF11}"/>
                </a:ext>
              </a:extLst>
            </p:cNvPr>
            <p:cNvCxnSpPr/>
            <p:nvPr/>
          </p:nvCxnSpPr>
          <p:spPr>
            <a:xfrm>
              <a:off x="787400" y="1524000"/>
              <a:ext cx="0" cy="972000"/>
            </a:xfrm>
            <a:prstGeom prst="line">
              <a:avLst/>
            </a:prstGeom>
            <a:grpFill/>
            <a:ln w="34925" cmpd="thinThick">
              <a:solidFill>
                <a:srgbClr val="55799A"/>
              </a:solidFill>
              <a:headEnd type="none" w="lg" len="lg"/>
              <a:tailEnd type="stealt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1348B9E-5EFC-435A-925B-B6A67E06E165}"/>
                </a:ext>
              </a:extLst>
            </p:cNvPr>
            <p:cNvGrpSpPr/>
            <p:nvPr/>
          </p:nvGrpSpPr>
          <p:grpSpPr>
            <a:xfrm>
              <a:off x="-2" y="1501153"/>
              <a:ext cx="12192002" cy="646331"/>
              <a:chOff x="-2" y="2513167"/>
              <a:chExt cx="12192002" cy="646331"/>
            </a:xfrm>
            <a:grpFill/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C708B0-936C-4161-973E-E91E40C736B9}"/>
                  </a:ext>
                </a:extLst>
              </p:cNvPr>
              <p:cNvSpPr txBox="1"/>
              <p:nvPr/>
            </p:nvSpPr>
            <p:spPr>
              <a:xfrm>
                <a:off x="-2" y="2513167"/>
                <a:ext cx="5063707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Palatino Linotype" panose="02040502050505030304" pitchFamily="18" charset="0"/>
                    <a:ea typeface="+mn-ea"/>
                    <a:cs typeface="+mn-cs"/>
                  </a:rPr>
                  <a:t>WORLD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solidFill>
                      <a:schemeClr val="bg1"/>
                    </a:solidFill>
                    <a:latin typeface="Palatino Linotype" panose="02040502050505030304" pitchFamily="18" charset="0"/>
                  </a:rPr>
                  <a:t>ECONOMY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alatino Linotype" panose="0204050205050503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C53ED14-D921-4E7D-8323-C11C86E8C461}"/>
                  </a:ext>
                </a:extLst>
              </p:cNvPr>
              <p:cNvSpPr txBox="1"/>
              <p:nvPr/>
            </p:nvSpPr>
            <p:spPr>
              <a:xfrm>
                <a:off x="4269837" y="2513167"/>
                <a:ext cx="3676494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solidFill>
                      <a:schemeClr val="bg1"/>
                    </a:solidFill>
                    <a:latin typeface="Palatino Linotype" panose="02040502050505030304" pitchFamily="18" charset="0"/>
                  </a:rPr>
                  <a:t>DEVELOPED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Palatino Linotype" panose="02040502050505030304" pitchFamily="18" charset="0"/>
                    <a:ea typeface="+mn-ea"/>
                    <a:cs typeface="+mn-cs"/>
                  </a:rPr>
                  <a:t>COUNTRIES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alatino Linotype" panose="0204050205050503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712A5D1-8B2B-45ED-9924-A489BBA0DD59}"/>
                  </a:ext>
                </a:extLst>
              </p:cNvPr>
              <p:cNvSpPr txBox="1"/>
              <p:nvPr/>
            </p:nvSpPr>
            <p:spPr>
              <a:xfrm>
                <a:off x="7392837" y="2513167"/>
                <a:ext cx="4799163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solidFill>
                      <a:schemeClr val="bg1"/>
                    </a:solidFill>
                    <a:latin typeface="Palatino Linotype" panose="02040502050505030304" pitchFamily="18" charset="0"/>
                  </a:rPr>
                  <a:t>DEVELOPING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Palatino Linotype" panose="02040502050505030304" pitchFamily="18" charset="0"/>
                    <a:ea typeface="+mn-ea"/>
                    <a:cs typeface="+mn-cs"/>
                  </a:rPr>
                  <a:t>COUNTRIES</a:t>
                </a:r>
                <a:endParaRPr kumimoji="0" lang="tg-Cyrl-TJ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alatino Linotype" panose="02040502050505030304" pitchFamily="18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34AFCB-DE52-4EEB-9B31-E4D8C3FB0D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556" r="4556"/>
          <a:stretch>
            <a:fillRect/>
          </a:stretch>
        </p:blipFill>
        <p:spPr>
          <a:xfrm>
            <a:off x="10248880" y="116028"/>
            <a:ext cx="689415" cy="799623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  <a:ln w="19050">
            <a:solidFill>
              <a:schemeClr val="accent2"/>
            </a:solidFill>
            <a:prstDash val="sysDash"/>
          </a:ln>
          <a:effectLst>
            <a:softEdge rad="0"/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192FACB-D20D-4665-8332-F03FCB0CB13C}"/>
              </a:ext>
            </a:extLst>
          </p:cNvPr>
          <p:cNvSpPr txBox="1"/>
          <p:nvPr/>
        </p:nvSpPr>
        <p:spPr>
          <a:xfrm>
            <a:off x="10317192" y="353682"/>
            <a:ext cx="681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NBT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C75AD49E-1F5F-4E00-9B13-AE945CA9729C}"/>
              </a:ext>
            </a:extLst>
          </p:cNvPr>
          <p:cNvSpPr/>
          <p:nvPr/>
        </p:nvSpPr>
        <p:spPr>
          <a:xfrm rot="16200000">
            <a:off x="11112000" y="5778000"/>
            <a:ext cx="1080000" cy="1080000"/>
          </a:xfrm>
          <a:prstGeom prst="rtTriangle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C9547-3886-4311-BAA8-5FEF51582D52}"/>
              </a:ext>
            </a:extLst>
          </p:cNvPr>
          <p:cNvSpPr txBox="1"/>
          <p:nvPr/>
        </p:nvSpPr>
        <p:spPr>
          <a:xfrm>
            <a:off x="11747736" y="6244080"/>
            <a:ext cx="41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6A13986-1D25-450C-AE17-4EF5B2E945C2}"/>
              </a:ext>
            </a:extLst>
          </p:cNvPr>
          <p:cNvGrpSpPr/>
          <p:nvPr/>
        </p:nvGrpSpPr>
        <p:grpSpPr>
          <a:xfrm>
            <a:off x="-925284" y="1747785"/>
            <a:ext cx="661406" cy="1064629"/>
            <a:chOff x="3052624" y="2128787"/>
            <a:chExt cx="661406" cy="1064629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AA36BE79-CAFE-4AFB-85B7-545A4EAE661A}"/>
                </a:ext>
              </a:extLst>
            </p:cNvPr>
            <p:cNvGrpSpPr/>
            <p:nvPr/>
          </p:nvGrpSpPr>
          <p:grpSpPr>
            <a:xfrm rot="10800000">
              <a:off x="3078762" y="2541186"/>
              <a:ext cx="635268" cy="652230"/>
              <a:chOff x="2146434" y="2079057"/>
              <a:chExt cx="635268" cy="652230"/>
            </a:xfrm>
          </p:grpSpPr>
          <p:sp>
            <p:nvSpPr>
              <p:cNvPr id="2" name="Равнобедренный треугольник 1">
                <a:extLst>
                  <a:ext uri="{FF2B5EF4-FFF2-40B4-BE49-F238E27FC236}">
                    <a16:creationId xmlns:a16="http://schemas.microsoft.com/office/drawing/2014/main" id="{E7BE520F-8FB2-48B6-BD55-ED463E41897E}"/>
                  </a:ext>
                </a:extLst>
              </p:cNvPr>
              <p:cNvSpPr/>
              <p:nvPr/>
            </p:nvSpPr>
            <p:spPr>
              <a:xfrm rot="10800000">
                <a:off x="2300439" y="2509906"/>
                <a:ext cx="481263" cy="221381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C2E317-EB39-41A2-8443-7E81492DCDB1}"/>
                  </a:ext>
                </a:extLst>
              </p:cNvPr>
              <p:cNvSpPr txBox="1"/>
              <p:nvPr/>
            </p:nvSpPr>
            <p:spPr>
              <a:xfrm>
                <a:off x="2146434" y="2079057"/>
                <a:ext cx="6352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</a:rPr>
                  <a:t>3</a:t>
                </a:r>
                <a:endParaRPr lang="ru-RU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4C577F9-8EB9-4CF6-AD70-621D22F7ECC0}"/>
                </a:ext>
              </a:extLst>
            </p:cNvPr>
            <p:cNvSpPr txBox="1"/>
            <p:nvPr/>
          </p:nvSpPr>
          <p:spPr>
            <a:xfrm>
              <a:off x="3052624" y="2128787"/>
              <a:ext cx="635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+</a:t>
              </a:r>
              <a:r>
                <a:rPr lang="tg-Cyrl-TJ" b="1" dirty="0">
                  <a:solidFill>
                    <a:srgbClr val="00B050"/>
                  </a:solidFill>
                </a:rPr>
                <a:t>0,</a:t>
              </a:r>
              <a:r>
                <a:rPr lang="en-US" b="1" dirty="0">
                  <a:solidFill>
                    <a:srgbClr val="00B050"/>
                  </a:solidFill>
                </a:rPr>
                <a:t>2</a:t>
              </a:r>
              <a:endParaRPr lang="ru-RU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7D272D8-8DE3-4460-8462-B7A1729A5F71}"/>
              </a:ext>
            </a:extLst>
          </p:cNvPr>
          <p:cNvGrpSpPr/>
          <p:nvPr/>
        </p:nvGrpSpPr>
        <p:grpSpPr>
          <a:xfrm>
            <a:off x="12825402" y="2812414"/>
            <a:ext cx="661406" cy="1064629"/>
            <a:chOff x="3052624" y="2128787"/>
            <a:chExt cx="661406" cy="1064629"/>
          </a:xfrm>
        </p:grpSpPr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5F4132D2-4418-4C2C-B85D-619E451712F6}"/>
                </a:ext>
              </a:extLst>
            </p:cNvPr>
            <p:cNvGrpSpPr/>
            <p:nvPr/>
          </p:nvGrpSpPr>
          <p:grpSpPr>
            <a:xfrm rot="10800000">
              <a:off x="3078762" y="2500398"/>
              <a:ext cx="635268" cy="693018"/>
              <a:chOff x="2146434" y="2079057"/>
              <a:chExt cx="635268" cy="693018"/>
            </a:xfrm>
          </p:grpSpPr>
          <p:sp>
            <p:nvSpPr>
              <p:cNvPr id="55" name="Равнобедренный треугольник 54">
                <a:extLst>
                  <a:ext uri="{FF2B5EF4-FFF2-40B4-BE49-F238E27FC236}">
                    <a16:creationId xmlns:a16="http://schemas.microsoft.com/office/drawing/2014/main" id="{9622C3B8-A7FD-4B36-A67F-4DCC302CD09F}"/>
                  </a:ext>
                </a:extLst>
              </p:cNvPr>
              <p:cNvSpPr/>
              <p:nvPr/>
            </p:nvSpPr>
            <p:spPr>
              <a:xfrm rot="10800000">
                <a:off x="2242686" y="2550694"/>
                <a:ext cx="481263" cy="221381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80EE1B1-0E83-463A-9EF7-9D53C1CFBA94}"/>
                  </a:ext>
                </a:extLst>
              </p:cNvPr>
              <p:cNvSpPr txBox="1"/>
              <p:nvPr/>
            </p:nvSpPr>
            <p:spPr>
              <a:xfrm>
                <a:off x="2146434" y="2079057"/>
                <a:ext cx="6352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95F87C2-E112-4057-A4FE-58407BB55B26}"/>
                </a:ext>
              </a:extLst>
            </p:cNvPr>
            <p:cNvSpPr txBox="1"/>
            <p:nvPr/>
          </p:nvSpPr>
          <p:spPr>
            <a:xfrm>
              <a:off x="3052624" y="2128787"/>
              <a:ext cx="635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+</a:t>
              </a:r>
              <a:r>
                <a:rPr lang="tg-Cyrl-TJ" b="1" dirty="0">
                  <a:solidFill>
                    <a:srgbClr val="00B050"/>
                  </a:solidFill>
                </a:rPr>
                <a:t>0,</a:t>
              </a:r>
              <a:r>
                <a:rPr lang="en-US" b="1" dirty="0">
                  <a:solidFill>
                    <a:srgbClr val="00B050"/>
                  </a:solidFill>
                </a:rPr>
                <a:t>1</a:t>
              </a:r>
              <a:endParaRPr lang="ru-RU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0F31A74-FCB4-4950-9438-A465BFC05503}"/>
              </a:ext>
            </a:extLst>
          </p:cNvPr>
          <p:cNvGrpSpPr/>
          <p:nvPr/>
        </p:nvGrpSpPr>
        <p:grpSpPr>
          <a:xfrm>
            <a:off x="12620040" y="1109792"/>
            <a:ext cx="661406" cy="997252"/>
            <a:chOff x="3052624" y="2196164"/>
            <a:chExt cx="661406" cy="997252"/>
          </a:xfrm>
        </p:grpSpPr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443916BE-0FA0-41C1-9B29-ABBDFE31DD67}"/>
                </a:ext>
              </a:extLst>
            </p:cNvPr>
            <p:cNvGrpSpPr/>
            <p:nvPr/>
          </p:nvGrpSpPr>
          <p:grpSpPr>
            <a:xfrm rot="10800000">
              <a:off x="3078762" y="2500398"/>
              <a:ext cx="635268" cy="693018"/>
              <a:chOff x="2146434" y="2079057"/>
              <a:chExt cx="635268" cy="693018"/>
            </a:xfrm>
          </p:grpSpPr>
          <p:sp>
            <p:nvSpPr>
              <p:cNvPr id="60" name="Равнобедренный треугольник 59">
                <a:extLst>
                  <a:ext uri="{FF2B5EF4-FFF2-40B4-BE49-F238E27FC236}">
                    <a16:creationId xmlns:a16="http://schemas.microsoft.com/office/drawing/2014/main" id="{947F3852-314B-4006-BE25-052468A3A3FA}"/>
                  </a:ext>
                </a:extLst>
              </p:cNvPr>
              <p:cNvSpPr/>
              <p:nvPr/>
            </p:nvSpPr>
            <p:spPr>
              <a:xfrm rot="10800000">
                <a:off x="2242686" y="2550694"/>
                <a:ext cx="481263" cy="221381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4AE49EA-5771-4015-A71D-D799AF1EA973}"/>
                  </a:ext>
                </a:extLst>
              </p:cNvPr>
              <p:cNvSpPr txBox="1"/>
              <p:nvPr/>
            </p:nvSpPr>
            <p:spPr>
              <a:xfrm>
                <a:off x="2146434" y="2079057"/>
                <a:ext cx="6352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803A3E9-98D1-409B-8D71-F5440EF11DB0}"/>
                </a:ext>
              </a:extLst>
            </p:cNvPr>
            <p:cNvSpPr txBox="1"/>
            <p:nvPr/>
          </p:nvSpPr>
          <p:spPr>
            <a:xfrm>
              <a:off x="3052624" y="2196164"/>
              <a:ext cx="635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+</a:t>
              </a:r>
              <a:r>
                <a:rPr lang="tg-Cyrl-TJ" b="1" dirty="0">
                  <a:solidFill>
                    <a:srgbClr val="00B050"/>
                  </a:solidFill>
                </a:rPr>
                <a:t>0,</a:t>
              </a:r>
              <a:r>
                <a:rPr lang="en-US" b="1" dirty="0">
                  <a:solidFill>
                    <a:srgbClr val="00B050"/>
                  </a:solidFill>
                </a:rPr>
                <a:t>1</a:t>
              </a:r>
              <a:endParaRPr lang="ru-RU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62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mvatanov\Desktop\Фон для презент\28.jpg">
            <a:extLst>
              <a:ext uri="{FF2B5EF4-FFF2-40B4-BE49-F238E27FC236}">
                <a16:creationId xmlns:a16="http://schemas.microsoft.com/office/drawing/2014/main" id="{19F56043-7EBE-4A13-902F-B87A9543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9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96793C9-352C-487B-845B-7D634BD8D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533865"/>
              </p:ext>
            </p:extLst>
          </p:nvPr>
        </p:nvGraphicFramePr>
        <p:xfrm>
          <a:off x="490888" y="4759686"/>
          <a:ext cx="11467908" cy="1885582"/>
        </p:xfrm>
        <a:graphic>
          <a:graphicData uri="http://schemas.openxmlformats.org/drawingml/2006/table">
            <a:tbl>
              <a:tblPr/>
              <a:tblGrid>
                <a:gridCol w="936156">
                  <a:extLst>
                    <a:ext uri="{9D8B030D-6E8A-4147-A177-3AD203B41FA5}">
                      <a16:colId xmlns:a16="http://schemas.microsoft.com/office/drawing/2014/main" val="4160748194"/>
                    </a:ext>
                  </a:extLst>
                </a:gridCol>
                <a:gridCol w="1755292">
                  <a:extLst>
                    <a:ext uri="{9D8B030D-6E8A-4147-A177-3AD203B41FA5}">
                      <a16:colId xmlns:a16="http://schemas.microsoft.com/office/drawing/2014/main" val="1394410708"/>
                    </a:ext>
                  </a:extLst>
                </a:gridCol>
                <a:gridCol w="1755292">
                  <a:extLst>
                    <a:ext uri="{9D8B030D-6E8A-4147-A177-3AD203B41FA5}">
                      <a16:colId xmlns:a16="http://schemas.microsoft.com/office/drawing/2014/main" val="669667243"/>
                    </a:ext>
                  </a:extLst>
                </a:gridCol>
                <a:gridCol w="1755292">
                  <a:extLst>
                    <a:ext uri="{9D8B030D-6E8A-4147-A177-3AD203B41FA5}">
                      <a16:colId xmlns:a16="http://schemas.microsoft.com/office/drawing/2014/main" val="3262427778"/>
                    </a:ext>
                  </a:extLst>
                </a:gridCol>
                <a:gridCol w="1755292">
                  <a:extLst>
                    <a:ext uri="{9D8B030D-6E8A-4147-A177-3AD203B41FA5}">
                      <a16:colId xmlns:a16="http://schemas.microsoft.com/office/drawing/2014/main" val="3685955346"/>
                    </a:ext>
                  </a:extLst>
                </a:gridCol>
                <a:gridCol w="1755292">
                  <a:extLst>
                    <a:ext uri="{9D8B030D-6E8A-4147-A177-3AD203B41FA5}">
                      <a16:colId xmlns:a16="http://schemas.microsoft.com/office/drawing/2014/main" val="3308967078"/>
                    </a:ext>
                  </a:extLst>
                </a:gridCol>
                <a:gridCol w="1755292">
                  <a:extLst>
                    <a:ext uri="{9D8B030D-6E8A-4147-A177-3AD203B41FA5}">
                      <a16:colId xmlns:a16="http://schemas.microsoft.com/office/drawing/2014/main" val="2085152413"/>
                    </a:ext>
                  </a:extLst>
                </a:gridCol>
              </a:tblGrid>
              <a:tr h="2576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" panose="020406040505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</a:rPr>
                        <a:t>FAO Index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</a:rPr>
                        <a:t>Meat Products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</a:rPr>
                        <a:t>Dairy Products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</a:rPr>
                        <a:t>Grains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</a:rPr>
                        <a:t>Oil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</a:rPr>
                        <a:t>Sugar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59552"/>
                  </a:ext>
                </a:extLst>
              </a:tr>
              <a:tr h="2632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entury" panose="02040604050505020304" pitchFamily="18" charset="0"/>
                        </a:rPr>
                        <a:t>2023-06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123,1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119,0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119,9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126,6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115,8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152,2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316878"/>
                  </a:ext>
                </a:extLst>
              </a:tr>
              <a:tr h="26329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2023-12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119,2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111,7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118,7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122,8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122,3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134,2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706783"/>
                  </a:ext>
                </a:extLst>
              </a:tr>
              <a:tr h="26329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2024-03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119,0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115,0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124,0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110,9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130,6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133,4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3855"/>
                  </a:ext>
                </a:extLst>
              </a:tr>
              <a:tr h="27792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2024-04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119,3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116,7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123,8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111,6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130,9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126,6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510304"/>
                  </a:ext>
                </a:extLst>
              </a:tr>
              <a:tr h="28225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2024-05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120,6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117,0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126,3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118,7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127,8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117,1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585940"/>
                  </a:ext>
                </a:extLst>
              </a:tr>
              <a:tr h="27792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2024-06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120,6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116,9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127,8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115,2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131,8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119,4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25931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26F217-9F31-4991-83C0-D5F36ED81A20}"/>
              </a:ext>
            </a:extLst>
          </p:cNvPr>
          <p:cNvSpPr/>
          <p:nvPr/>
        </p:nvSpPr>
        <p:spPr>
          <a:xfrm>
            <a:off x="-8390" y="6753139"/>
            <a:ext cx="12200389" cy="104862"/>
          </a:xfrm>
          <a:prstGeom prst="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91F797-C5E2-4638-B375-C4CA5980575B}"/>
              </a:ext>
            </a:extLst>
          </p:cNvPr>
          <p:cNvSpPr/>
          <p:nvPr/>
        </p:nvSpPr>
        <p:spPr>
          <a:xfrm>
            <a:off x="0" y="232248"/>
            <a:ext cx="10269522" cy="436228"/>
          </a:xfrm>
          <a:prstGeom prst="rect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Global Price Increase of Goods and Products (in %, Source: NBT and WB)</a:t>
            </a:r>
            <a:endParaRPr kumimoji="0" lang="ru-RU" sz="2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733CD95-1695-4651-96E5-DCDF16869406}"/>
              </a:ext>
            </a:extLst>
          </p:cNvPr>
          <p:cNvSpPr/>
          <p:nvPr/>
        </p:nvSpPr>
        <p:spPr>
          <a:xfrm>
            <a:off x="10269522" y="231447"/>
            <a:ext cx="1922478" cy="436228"/>
          </a:xfrm>
          <a:prstGeom prst="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92A54CA1-0BE5-4859-8BC2-F40F97523058}"/>
              </a:ext>
            </a:extLst>
          </p:cNvPr>
          <p:cNvCxnSpPr>
            <a:cxnSpLocks/>
          </p:cNvCxnSpPr>
          <p:nvPr/>
        </p:nvCxnSpPr>
        <p:spPr>
          <a:xfrm flipH="1">
            <a:off x="12183219" y="795293"/>
            <a:ext cx="10369" cy="4964289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C75AD49E-1F5F-4E00-9B13-AE945CA9729C}"/>
              </a:ext>
            </a:extLst>
          </p:cNvPr>
          <p:cNvSpPr/>
          <p:nvPr/>
        </p:nvSpPr>
        <p:spPr>
          <a:xfrm rot="16200000">
            <a:off x="11099024" y="5778000"/>
            <a:ext cx="1080000" cy="1080000"/>
          </a:xfrm>
          <a:prstGeom prst="rtTriangle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65A8B82-BF32-4EC3-9AC1-A2672122296F}"/>
              </a:ext>
            </a:extLst>
          </p:cNvPr>
          <p:cNvSpPr/>
          <p:nvPr/>
        </p:nvSpPr>
        <p:spPr>
          <a:xfrm>
            <a:off x="11590024" y="63011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</a:rPr>
              <a:t>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9678AA71-38D5-4750-9572-0B3D0D094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110162"/>
              </p:ext>
            </p:extLst>
          </p:nvPr>
        </p:nvGraphicFramePr>
        <p:xfrm>
          <a:off x="490888" y="768868"/>
          <a:ext cx="5784783" cy="392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203012-1322-4B47-A271-EF1D7C10D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556" r="4556"/>
          <a:stretch>
            <a:fillRect/>
          </a:stretch>
        </p:blipFill>
        <p:spPr>
          <a:xfrm>
            <a:off x="10046748" y="48125"/>
            <a:ext cx="689415" cy="799623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  <a:ln w="19050">
            <a:solidFill>
              <a:schemeClr val="accent2"/>
            </a:solidFill>
            <a:prstDash val="sysDash"/>
          </a:ln>
          <a:effectLst>
            <a:softEdge rad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9E8BDF-0DA5-43BF-B929-5F43E709C7CB}"/>
              </a:ext>
            </a:extLst>
          </p:cNvPr>
          <p:cNvSpPr txBox="1"/>
          <p:nvPr/>
        </p:nvSpPr>
        <p:spPr>
          <a:xfrm>
            <a:off x="10115060" y="285779"/>
            <a:ext cx="681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NBT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BEBCC85-3C6B-49A3-9ADC-E5C5549D2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4463098"/>
              </p:ext>
            </p:extLst>
          </p:nvPr>
        </p:nvGraphicFramePr>
        <p:xfrm>
          <a:off x="6362297" y="767793"/>
          <a:ext cx="5640405" cy="3938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5644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mvatanov\Desktop\Фон для презент\2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9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749348"/>
              </p:ext>
            </p:extLst>
          </p:nvPr>
        </p:nvGraphicFramePr>
        <p:xfrm>
          <a:off x="317634" y="1047750"/>
          <a:ext cx="11521440" cy="5381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26F217-9F31-4991-83C0-D5F36ED81A20}"/>
              </a:ext>
            </a:extLst>
          </p:cNvPr>
          <p:cNvSpPr/>
          <p:nvPr/>
        </p:nvSpPr>
        <p:spPr>
          <a:xfrm>
            <a:off x="-8390" y="6753138"/>
            <a:ext cx="12200389" cy="104862"/>
          </a:xfrm>
          <a:prstGeom prst="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91F797-C5E2-4638-B375-C4CA5980575B}"/>
              </a:ext>
            </a:extLst>
          </p:cNvPr>
          <p:cNvSpPr/>
          <p:nvPr/>
        </p:nvSpPr>
        <p:spPr>
          <a:xfrm>
            <a:off x="0" y="376122"/>
            <a:ext cx="10269522" cy="436228"/>
          </a:xfrm>
          <a:prstGeom prst="rect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        Real sector stance: Annual inflation and its structure (June, 2024)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C75AD49E-1F5F-4E00-9B13-AE945CA9729C}"/>
              </a:ext>
            </a:extLst>
          </p:cNvPr>
          <p:cNvSpPr/>
          <p:nvPr/>
        </p:nvSpPr>
        <p:spPr>
          <a:xfrm rot="16200000">
            <a:off x="11112000" y="5778000"/>
            <a:ext cx="1080000" cy="1080000"/>
          </a:xfrm>
          <a:prstGeom prst="rtTriangle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31329F-1B54-4A33-A8D9-2F45FB54C8DA}"/>
              </a:ext>
            </a:extLst>
          </p:cNvPr>
          <p:cNvSpPr txBox="1"/>
          <p:nvPr/>
        </p:nvSpPr>
        <p:spPr>
          <a:xfrm>
            <a:off x="11652000" y="6244080"/>
            <a:ext cx="514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733CD95-1695-4651-96E5-DCDF16869406}"/>
              </a:ext>
            </a:extLst>
          </p:cNvPr>
          <p:cNvSpPr/>
          <p:nvPr/>
        </p:nvSpPr>
        <p:spPr>
          <a:xfrm>
            <a:off x="10269522" y="376122"/>
            <a:ext cx="1922478" cy="436228"/>
          </a:xfrm>
          <a:prstGeom prst="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oogle Shape;239;p16"/>
          <p:cNvGrpSpPr/>
          <p:nvPr/>
        </p:nvGrpSpPr>
        <p:grpSpPr>
          <a:xfrm>
            <a:off x="108213" y="405597"/>
            <a:ext cx="369507" cy="428510"/>
            <a:chOff x="2594050" y="1631825"/>
            <a:chExt cx="439625" cy="439625"/>
          </a:xfrm>
        </p:grpSpPr>
        <p:sp>
          <p:nvSpPr>
            <p:cNvPr id="1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2A9B0B9-DC63-44B5-B757-4E5A99254964}"/>
              </a:ext>
            </a:extLst>
          </p:cNvPr>
          <p:cNvGrpSpPr/>
          <p:nvPr/>
        </p:nvGrpSpPr>
        <p:grpSpPr>
          <a:xfrm>
            <a:off x="10825753" y="2696324"/>
            <a:ext cx="837398" cy="1672718"/>
            <a:chOff x="10888262" y="2591274"/>
            <a:chExt cx="837398" cy="2074971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3C98CF11-FEB4-42D7-8DBA-EDB06A7953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19661" y="3055924"/>
              <a:ext cx="0" cy="1610321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C0E16BE4-012A-4D7F-B2F8-AD27F369150C}"/>
                </a:ext>
              </a:extLst>
            </p:cNvPr>
            <p:cNvSpPr/>
            <p:nvPr/>
          </p:nvSpPr>
          <p:spPr>
            <a:xfrm>
              <a:off x="10888262" y="2591274"/>
              <a:ext cx="837398" cy="43313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843C0C"/>
                  </a:solidFill>
                  <a:latin typeface="Palatino Linotype" panose="02040502050505030304" pitchFamily="18" charset="0"/>
                </a:rPr>
                <a:t>3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43C0C"/>
                  </a:solidFill>
                  <a:effectLst/>
                  <a:uLnTx/>
                  <a:uFillTx/>
                  <a:latin typeface="Palatino Linotype" panose="02040502050505030304" pitchFamily="18" charset="0"/>
                  <a:ea typeface="+mn-ea"/>
                  <a:cs typeface="+mn-cs"/>
                </a:rPr>
                <a:t>,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43C0C"/>
                  </a:solidFill>
                  <a:effectLst/>
                  <a:uLnTx/>
                  <a:uFillTx/>
                  <a:latin typeface="Palatino Linotype" panose="02040502050505030304" pitchFamily="18" charset="0"/>
                  <a:ea typeface="+mn-ea"/>
                  <a:cs typeface="+mn-cs"/>
                </a:rPr>
                <a:t>5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344AC75-0563-4E25-B575-65DCDFB39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556" r="4556"/>
          <a:stretch>
            <a:fillRect/>
          </a:stretch>
        </p:blipFill>
        <p:spPr>
          <a:xfrm>
            <a:off x="10268131" y="193030"/>
            <a:ext cx="689415" cy="799623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  <a:ln w="19050">
            <a:solidFill>
              <a:schemeClr val="accent2"/>
            </a:solidFill>
            <a:prstDash val="sysDash"/>
          </a:ln>
          <a:effectLst>
            <a:softEdge rad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F7E532-0113-41A0-BC86-FA124D9D86D2}"/>
              </a:ext>
            </a:extLst>
          </p:cNvPr>
          <p:cNvSpPr txBox="1"/>
          <p:nvPr/>
        </p:nvSpPr>
        <p:spPr>
          <a:xfrm>
            <a:off x="10336443" y="430684"/>
            <a:ext cx="681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NBT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83377-A88C-4090-80DF-5A2F592F8CDB}"/>
              </a:ext>
            </a:extLst>
          </p:cNvPr>
          <p:cNvSpPr txBox="1"/>
          <p:nvPr/>
        </p:nvSpPr>
        <p:spPr>
          <a:xfrm>
            <a:off x="454828" y="6429676"/>
            <a:ext cx="767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Inflation expectations among the population for the current year stand at 3.3%</a:t>
            </a:r>
            <a:r>
              <a:rPr lang="tg-Cyrl-TJ" i="1" dirty="0"/>
              <a:t>.</a:t>
            </a:r>
            <a:endParaRPr lang="ru-RU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64AC3-7F63-406A-9417-39EBA5361797}"/>
              </a:ext>
            </a:extLst>
          </p:cNvPr>
          <p:cNvSpPr txBox="1"/>
          <p:nvPr/>
        </p:nvSpPr>
        <p:spPr>
          <a:xfrm>
            <a:off x="9630640" y="1247304"/>
            <a:ext cx="13872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INFLATION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0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mvatanov\Desktop\Фон для презент\2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9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26F217-9F31-4991-83C0-D5F36ED81A20}"/>
              </a:ext>
            </a:extLst>
          </p:cNvPr>
          <p:cNvSpPr/>
          <p:nvPr/>
        </p:nvSpPr>
        <p:spPr>
          <a:xfrm>
            <a:off x="-8390" y="6753138"/>
            <a:ext cx="12200389" cy="104862"/>
          </a:xfrm>
          <a:prstGeom prst="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91F797-C5E2-4638-B375-C4CA5980575B}"/>
              </a:ext>
            </a:extLst>
          </p:cNvPr>
          <p:cNvSpPr/>
          <p:nvPr/>
        </p:nvSpPr>
        <p:spPr>
          <a:xfrm>
            <a:off x="122258" y="397388"/>
            <a:ext cx="10269522" cy="436228"/>
          </a:xfrm>
          <a:prstGeom prst="rect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Palatino Linotype" pitchFamily="18" charset="0"/>
              </a:rPr>
              <a:t>       GDP Growth by Sectors (January - June, 2024, in %)</a:t>
            </a:r>
            <a:endParaRPr lang="ru-RU" sz="2200" b="1" i="1" dirty="0">
              <a:latin typeface="Palatino Linotype" pitchFamily="18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C75AD49E-1F5F-4E00-9B13-AE945CA9729C}"/>
              </a:ext>
            </a:extLst>
          </p:cNvPr>
          <p:cNvSpPr/>
          <p:nvPr/>
        </p:nvSpPr>
        <p:spPr>
          <a:xfrm rot="16200000">
            <a:off x="11112000" y="5778000"/>
            <a:ext cx="1080000" cy="1080000"/>
          </a:xfrm>
          <a:prstGeom prst="rtTriangle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31329F-1B54-4A33-A8D9-2F45FB54C8DA}"/>
              </a:ext>
            </a:extLst>
          </p:cNvPr>
          <p:cNvSpPr txBox="1"/>
          <p:nvPr/>
        </p:nvSpPr>
        <p:spPr>
          <a:xfrm>
            <a:off x="11652000" y="6214951"/>
            <a:ext cx="5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g-Cyrl-TJ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733CD95-1695-4651-96E5-DCDF16869406}"/>
              </a:ext>
            </a:extLst>
          </p:cNvPr>
          <p:cNvSpPr/>
          <p:nvPr/>
        </p:nvSpPr>
        <p:spPr>
          <a:xfrm>
            <a:off x="10269522" y="397388"/>
            <a:ext cx="1922478" cy="436228"/>
          </a:xfrm>
          <a:prstGeom prst="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Google Shape;735;p37"/>
          <p:cNvGrpSpPr/>
          <p:nvPr/>
        </p:nvGrpSpPr>
        <p:grpSpPr>
          <a:xfrm>
            <a:off x="122258" y="424188"/>
            <a:ext cx="333035" cy="322265"/>
            <a:chOff x="3932350" y="3714775"/>
            <a:chExt cx="439650" cy="319075"/>
          </a:xfrm>
        </p:grpSpPr>
        <p:sp>
          <p:nvSpPr>
            <p:cNvPr id="10" name="Google Shape;736;p37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37;p37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8;p37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39;p37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40;p37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838837"/>
              </p:ext>
            </p:extLst>
          </p:nvPr>
        </p:nvGraphicFramePr>
        <p:xfrm>
          <a:off x="333375" y="1025821"/>
          <a:ext cx="11280047" cy="529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CDB8103-156E-4D5F-9036-1EA4FF27E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556" r="4556"/>
          <a:stretch>
            <a:fillRect/>
          </a:stretch>
        </p:blipFill>
        <p:spPr>
          <a:xfrm>
            <a:off x="10143002" y="202656"/>
            <a:ext cx="689415" cy="799623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  <a:ln w="19050">
            <a:solidFill>
              <a:schemeClr val="accent2"/>
            </a:solidFill>
            <a:prstDash val="sysDash"/>
          </a:ln>
          <a:effectLst>
            <a:softEdge rad="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3885256-DFE2-4E76-A279-617DB2D76422}"/>
              </a:ext>
            </a:extLst>
          </p:cNvPr>
          <p:cNvSpPr txBox="1"/>
          <p:nvPr/>
        </p:nvSpPr>
        <p:spPr>
          <a:xfrm>
            <a:off x="10211314" y="440310"/>
            <a:ext cx="681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NBT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mvatanov\Desktop\Фон для презент\2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1" y="-123192"/>
            <a:ext cx="121949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26F217-9F31-4991-83C0-D5F36ED81A20}"/>
              </a:ext>
            </a:extLst>
          </p:cNvPr>
          <p:cNvSpPr/>
          <p:nvPr/>
        </p:nvSpPr>
        <p:spPr>
          <a:xfrm>
            <a:off x="-8390" y="6753138"/>
            <a:ext cx="12200389" cy="104862"/>
          </a:xfrm>
          <a:prstGeom prst="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91F797-C5E2-4638-B375-C4CA5980575B}"/>
              </a:ext>
            </a:extLst>
          </p:cNvPr>
          <p:cNvSpPr/>
          <p:nvPr/>
        </p:nvSpPr>
        <p:spPr>
          <a:xfrm>
            <a:off x="-8390" y="397388"/>
            <a:ext cx="10277912" cy="436228"/>
          </a:xfrm>
          <a:prstGeom prst="rect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Palatino Linotype" panose="02040502050505030304" pitchFamily="18" charset="0"/>
              </a:rPr>
              <a:t>        </a:t>
            </a:r>
            <a:r>
              <a:rPr lang="en-US" sz="2400" b="1" dirty="0">
                <a:latin typeface="Palatino Linotype" panose="02040502050505030304" pitchFamily="18" charset="0"/>
              </a:rPr>
              <a:t>Foreign-economic sector: Trade balance (Jan – June, 2024, million)</a:t>
            </a:r>
            <a:endParaRPr lang="ru-RU" sz="2200" b="1" i="1" dirty="0">
              <a:latin typeface="Palatino Linotype" panose="02040502050505030304" pitchFamily="18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C75AD49E-1F5F-4E00-9B13-AE945CA9729C}"/>
              </a:ext>
            </a:extLst>
          </p:cNvPr>
          <p:cNvSpPr/>
          <p:nvPr/>
        </p:nvSpPr>
        <p:spPr>
          <a:xfrm rot="16200000">
            <a:off x="11112000" y="5778000"/>
            <a:ext cx="1080000" cy="1080000"/>
          </a:xfrm>
          <a:prstGeom prst="rtTriangle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31329F-1B54-4A33-A8D9-2F45FB54C8DA}"/>
              </a:ext>
            </a:extLst>
          </p:cNvPr>
          <p:cNvSpPr txBox="1"/>
          <p:nvPr/>
        </p:nvSpPr>
        <p:spPr>
          <a:xfrm>
            <a:off x="11652000" y="6317999"/>
            <a:ext cx="5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g-Cyrl-TJ" sz="2400" b="1" dirty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733CD95-1695-4651-96E5-DCDF16869406}"/>
              </a:ext>
            </a:extLst>
          </p:cNvPr>
          <p:cNvSpPr/>
          <p:nvPr/>
        </p:nvSpPr>
        <p:spPr>
          <a:xfrm>
            <a:off x="10269522" y="397388"/>
            <a:ext cx="1922478" cy="436228"/>
          </a:xfrm>
          <a:prstGeom prst="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Google Shape;759;p37"/>
          <p:cNvGrpSpPr/>
          <p:nvPr/>
        </p:nvGrpSpPr>
        <p:grpSpPr>
          <a:xfrm>
            <a:off x="63024" y="424188"/>
            <a:ext cx="309023" cy="365923"/>
            <a:chOff x="6643075" y="3664250"/>
            <a:chExt cx="407950" cy="407975"/>
          </a:xfrm>
        </p:grpSpPr>
        <p:sp>
          <p:nvSpPr>
            <p:cNvPr id="10" name="Google Shape;760;p3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61;p3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52E590D-FED1-440B-A746-B708C17B9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556" r="4556"/>
          <a:stretch>
            <a:fillRect/>
          </a:stretch>
        </p:blipFill>
        <p:spPr>
          <a:xfrm>
            <a:off x="10046749" y="221906"/>
            <a:ext cx="689415" cy="799623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  <a:ln w="19050">
            <a:solidFill>
              <a:schemeClr val="accent2"/>
            </a:solidFill>
            <a:prstDash val="sysDash"/>
          </a:ln>
          <a:effectLst>
            <a:softEdge rad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A48B7F2-B874-4219-B729-5B3129421D78}"/>
              </a:ext>
            </a:extLst>
          </p:cNvPr>
          <p:cNvSpPr txBox="1"/>
          <p:nvPr/>
        </p:nvSpPr>
        <p:spPr>
          <a:xfrm>
            <a:off x="10115061" y="459560"/>
            <a:ext cx="681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NBT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20" name="Объект 7">
            <a:extLst>
              <a:ext uri="{FF2B5EF4-FFF2-40B4-BE49-F238E27FC236}">
                <a16:creationId xmlns:a16="http://schemas.microsoft.com/office/drawing/2014/main" id="{4D457650-C6B7-4191-95E1-FED8508D6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811864"/>
              </p:ext>
            </p:extLst>
          </p:nvPr>
        </p:nvGraphicFramePr>
        <p:xfrm>
          <a:off x="337466" y="1048329"/>
          <a:ext cx="11204046" cy="5412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56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mvatanov\Desktop\Фон для презент\2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9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26F217-9F31-4991-83C0-D5F36ED81A20}"/>
              </a:ext>
            </a:extLst>
          </p:cNvPr>
          <p:cNvSpPr/>
          <p:nvPr/>
        </p:nvSpPr>
        <p:spPr>
          <a:xfrm>
            <a:off x="-8390" y="6753138"/>
            <a:ext cx="12200389" cy="104862"/>
          </a:xfrm>
          <a:prstGeom prst="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91F797-C5E2-4638-B375-C4CA5980575B}"/>
              </a:ext>
            </a:extLst>
          </p:cNvPr>
          <p:cNvSpPr/>
          <p:nvPr/>
        </p:nvSpPr>
        <p:spPr>
          <a:xfrm>
            <a:off x="57432" y="410896"/>
            <a:ext cx="10437962" cy="436228"/>
          </a:xfrm>
          <a:prstGeom prst="rect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Palatino Linotype" pitchFamily="18" charset="0"/>
              </a:rPr>
              <a:t>           Balances of Deposits, Loans, </a:t>
            </a:r>
            <a:r>
              <a:rPr lang="en-US" sz="2000" b="1">
                <a:latin typeface="Palatino Linotype" pitchFamily="18" charset="0"/>
              </a:rPr>
              <a:t>and Issued Loans </a:t>
            </a:r>
            <a:r>
              <a:rPr lang="en-US" sz="2000" b="1" dirty="0">
                <a:latin typeface="Palatino Linotype" pitchFamily="18" charset="0"/>
              </a:rPr>
              <a:t>(January - June, 2024)</a:t>
            </a:r>
            <a:endParaRPr lang="ru-RU" sz="2400" b="1" i="1" dirty="0">
              <a:latin typeface="Palatino Linotype" pitchFamily="18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C75AD49E-1F5F-4E00-9B13-AE945CA9729C}"/>
              </a:ext>
            </a:extLst>
          </p:cNvPr>
          <p:cNvSpPr/>
          <p:nvPr/>
        </p:nvSpPr>
        <p:spPr>
          <a:xfrm rot="16200000">
            <a:off x="11112000" y="5778000"/>
            <a:ext cx="1080000" cy="1080000"/>
          </a:xfrm>
          <a:prstGeom prst="rtTriangle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31329F-1B54-4A33-A8D9-2F45FB54C8DA}"/>
              </a:ext>
            </a:extLst>
          </p:cNvPr>
          <p:cNvSpPr txBox="1"/>
          <p:nvPr/>
        </p:nvSpPr>
        <p:spPr>
          <a:xfrm>
            <a:off x="11652000" y="6244080"/>
            <a:ext cx="514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733CD95-1695-4651-96E5-DCDF16869406}"/>
              </a:ext>
            </a:extLst>
          </p:cNvPr>
          <p:cNvSpPr/>
          <p:nvPr/>
        </p:nvSpPr>
        <p:spPr>
          <a:xfrm>
            <a:off x="10269522" y="386755"/>
            <a:ext cx="1922478" cy="436228"/>
          </a:xfrm>
          <a:prstGeom prst="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Google Shape;759;p37"/>
          <p:cNvGrpSpPr/>
          <p:nvPr/>
        </p:nvGrpSpPr>
        <p:grpSpPr>
          <a:xfrm>
            <a:off x="92031" y="451027"/>
            <a:ext cx="309023" cy="307683"/>
            <a:chOff x="6643075" y="3664250"/>
            <a:chExt cx="407950" cy="407975"/>
          </a:xfrm>
        </p:grpSpPr>
        <p:sp>
          <p:nvSpPr>
            <p:cNvPr id="10" name="Google Shape;760;p3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761;p3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" name="Текст 2"/>
          <p:cNvSpPr txBox="1">
            <a:spLocks/>
          </p:cNvSpPr>
          <p:nvPr/>
        </p:nvSpPr>
        <p:spPr>
          <a:xfrm>
            <a:off x="715993" y="1402544"/>
            <a:ext cx="5325902" cy="563528"/>
          </a:xfrm>
          <a:prstGeom prst="rect">
            <a:avLst/>
          </a:prstGeom>
          <a:solidFill>
            <a:srgbClr val="55799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Deposits</a:t>
            </a:r>
            <a:r>
              <a:rPr kumimoji="0" lang="en-US" sz="15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 and Loans Balance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g-Cyrl-TJ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(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annual growth</a:t>
            </a:r>
            <a:r>
              <a:rPr kumimoji="0" lang="tg-Cyrl-TJ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,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in</a:t>
            </a:r>
            <a:r>
              <a:rPr kumimoji="0" lang="tg-Cyrl-TJ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 %)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 pitchFamily="18" charset="0"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 pitchFamily="18" charset="0"/>
              <a:sym typeface="Arial"/>
            </a:endParaRPr>
          </a:p>
        </p:txBody>
      </p:sp>
      <p:sp>
        <p:nvSpPr>
          <p:cNvPr id="16" name="Текст 4"/>
          <p:cNvSpPr txBox="1">
            <a:spLocks/>
          </p:cNvSpPr>
          <p:nvPr/>
        </p:nvSpPr>
        <p:spPr>
          <a:xfrm>
            <a:off x="6214020" y="1409053"/>
            <a:ext cx="5501730" cy="518587"/>
          </a:xfrm>
          <a:prstGeom prst="rect">
            <a:avLst/>
          </a:prstGeom>
          <a:solidFill>
            <a:srgbClr val="55799A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1500" b="1" dirty="0">
                <a:solidFill>
                  <a:srgbClr val="FFFFFF"/>
                </a:solidFill>
                <a:latin typeface="Palatino Linotype" panose="02040502050505030304" pitchFamily="18" charset="0"/>
                <a:sym typeface="Arial"/>
              </a:rPr>
              <a:t>Issued Loans</a:t>
            </a:r>
            <a:r>
              <a:rPr lang="tg-Cyrl-TJ" sz="1500" b="1" dirty="0">
                <a:solidFill>
                  <a:srgbClr val="FFFFFF"/>
                </a:solidFill>
                <a:latin typeface="Palatino Linotype" panose="02040502050505030304" pitchFamily="18" charset="0"/>
                <a:sym typeface="Arial"/>
              </a:rPr>
              <a:t> (</a:t>
            </a:r>
            <a:r>
              <a:rPr lang="en-US" sz="1500" b="1" dirty="0">
                <a:solidFill>
                  <a:srgbClr val="FFFFFF"/>
                </a:solidFill>
                <a:latin typeface="Palatino Linotype" panose="02040502050505030304" pitchFamily="18" charset="0"/>
                <a:sym typeface="Arial"/>
              </a:rPr>
              <a:t>Jan-June</a:t>
            </a:r>
            <a:r>
              <a:rPr lang="tg-Cyrl-TJ" sz="1500" b="1" dirty="0">
                <a:solidFill>
                  <a:srgbClr val="FFFFFF"/>
                </a:solidFill>
                <a:latin typeface="Palatino Linotype" panose="02040502050505030304" pitchFamily="18" charset="0"/>
                <a:sym typeface="Arial"/>
              </a:rPr>
              <a:t>, </a:t>
            </a:r>
            <a:r>
              <a:rPr lang="en-US" sz="1500" b="1" dirty="0" err="1">
                <a:solidFill>
                  <a:srgbClr val="FFFFFF"/>
                </a:solidFill>
                <a:latin typeface="Palatino Linotype" panose="02040502050505030304" pitchFamily="18" charset="0"/>
                <a:sym typeface="Arial"/>
              </a:rPr>
              <a:t>mln</a:t>
            </a:r>
            <a:r>
              <a:rPr lang="en-US" sz="1500" b="1" dirty="0">
                <a:solidFill>
                  <a:srgbClr val="FFFFFF"/>
                </a:solidFill>
                <a:latin typeface="Palatino Linotype" panose="02040502050505030304" pitchFamily="18" charset="0"/>
                <a:sym typeface="Arial"/>
              </a:rPr>
              <a:t>. Somoni</a:t>
            </a:r>
            <a:r>
              <a:rPr lang="tg-Cyrl-TJ" sz="1500" b="1" dirty="0">
                <a:solidFill>
                  <a:srgbClr val="FFFFFF"/>
                </a:solidFill>
                <a:latin typeface="Palatino Linotype" panose="02040502050505030304" pitchFamily="18" charset="0"/>
                <a:sym typeface="Arial"/>
              </a:rPr>
              <a:t>)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 pitchFamily="18" charset="0"/>
              <a:sym typeface="Arial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796328"/>
              </p:ext>
            </p:extLst>
          </p:nvPr>
        </p:nvGraphicFramePr>
        <p:xfrm>
          <a:off x="715993" y="1966072"/>
          <a:ext cx="5317276" cy="367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E2EB3446-B4D8-4B1F-BF88-E1B3B60046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036443"/>
              </p:ext>
            </p:extLst>
          </p:nvPr>
        </p:nvGraphicFramePr>
        <p:xfrm>
          <a:off x="6219644" y="1971676"/>
          <a:ext cx="5486581" cy="3662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63D1A2-F238-4820-A3E1-8DA7192B3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556" r="4556"/>
          <a:stretch>
            <a:fillRect/>
          </a:stretch>
        </p:blipFill>
        <p:spPr>
          <a:xfrm>
            <a:off x="10200753" y="221906"/>
            <a:ext cx="689415" cy="799623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  <a:ln w="19050">
            <a:solidFill>
              <a:schemeClr val="accent2"/>
            </a:solidFill>
            <a:prstDash val="sysDash"/>
          </a:ln>
          <a:effectLst>
            <a:softEdge rad="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268358D-F962-433A-8D75-F8EE53ACF74A}"/>
              </a:ext>
            </a:extLst>
          </p:cNvPr>
          <p:cNvSpPr txBox="1"/>
          <p:nvPr/>
        </p:nvSpPr>
        <p:spPr>
          <a:xfrm>
            <a:off x="10269065" y="459560"/>
            <a:ext cx="681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NBT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Graphic spid="17" grpId="0">
        <p:bldAsOne/>
      </p:bldGraphic>
      <p:bldGraphic spid="2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mvatanov\Desktop\Фон для презент\2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9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26F217-9F31-4991-83C0-D5F36ED81A20}"/>
              </a:ext>
            </a:extLst>
          </p:cNvPr>
          <p:cNvSpPr/>
          <p:nvPr/>
        </p:nvSpPr>
        <p:spPr>
          <a:xfrm>
            <a:off x="-8390" y="6753138"/>
            <a:ext cx="12200389" cy="104862"/>
          </a:xfrm>
          <a:prstGeom prst="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91F797-C5E2-4638-B375-C4CA5980575B}"/>
              </a:ext>
            </a:extLst>
          </p:cNvPr>
          <p:cNvSpPr/>
          <p:nvPr/>
        </p:nvSpPr>
        <p:spPr>
          <a:xfrm>
            <a:off x="0" y="341697"/>
            <a:ext cx="10269522" cy="436228"/>
          </a:xfrm>
          <a:prstGeom prst="rect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latin typeface="Palatino Linotype" pitchFamily="18" charset="0"/>
            </a:endParaRPr>
          </a:p>
          <a:p>
            <a:pPr algn="ctr"/>
            <a:r>
              <a:rPr lang="en-US" sz="2100" b="1" dirty="0">
                <a:latin typeface="Palatino Linotype" pitchFamily="18" charset="0"/>
              </a:rPr>
              <a:t>Monetary Sector: Monetary Sterilization Operations (June, 2024)</a:t>
            </a:r>
          </a:p>
          <a:p>
            <a:pPr algn="ctr"/>
            <a:endParaRPr lang="ru-RU" sz="2100" b="1" i="1" dirty="0">
              <a:latin typeface="Palatino Linotype" pitchFamily="18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C75AD49E-1F5F-4E00-9B13-AE945CA9729C}"/>
              </a:ext>
            </a:extLst>
          </p:cNvPr>
          <p:cNvSpPr/>
          <p:nvPr/>
        </p:nvSpPr>
        <p:spPr>
          <a:xfrm rot="16200000">
            <a:off x="11112000" y="5778000"/>
            <a:ext cx="1080000" cy="1080000"/>
          </a:xfrm>
          <a:prstGeom prst="rtTriangle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31329F-1B54-4A33-A8D9-2F45FB54C8DA}"/>
              </a:ext>
            </a:extLst>
          </p:cNvPr>
          <p:cNvSpPr txBox="1"/>
          <p:nvPr/>
        </p:nvSpPr>
        <p:spPr>
          <a:xfrm>
            <a:off x="11652000" y="6244080"/>
            <a:ext cx="514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8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733CD95-1695-4651-96E5-DCDF16869406}"/>
              </a:ext>
            </a:extLst>
          </p:cNvPr>
          <p:cNvSpPr/>
          <p:nvPr/>
        </p:nvSpPr>
        <p:spPr>
          <a:xfrm>
            <a:off x="10269522" y="365489"/>
            <a:ext cx="1922478" cy="436228"/>
          </a:xfrm>
          <a:prstGeom prst="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361477" y="1316602"/>
            <a:ext cx="5670848" cy="579573"/>
          </a:xfrm>
          <a:prstGeom prst="rect">
            <a:avLst/>
          </a:prstGeom>
          <a:solidFill>
            <a:srgbClr val="5579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Securities and overnight deposits of the NBT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(balance, billion somoni, monthly)</a:t>
            </a:r>
            <a:endParaRPr lang="tg-Cyrl-TJ" sz="16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" name="Текст 4"/>
          <p:cNvSpPr txBox="1">
            <a:spLocks/>
          </p:cNvSpPr>
          <p:nvPr/>
        </p:nvSpPr>
        <p:spPr>
          <a:xfrm>
            <a:off x="6146761" y="1310369"/>
            <a:ext cx="5900286" cy="585807"/>
          </a:xfrm>
          <a:prstGeom prst="rect">
            <a:avLst/>
          </a:prstGeom>
          <a:solidFill>
            <a:srgbClr val="55799A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Liquidity level of the banking system</a:t>
            </a:r>
          </a:p>
          <a:p>
            <a:pPr marL="0" indent="0" algn="ctr">
              <a:buNone/>
            </a:pPr>
            <a:r>
              <a:rPr 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(balance, billion somoni, monthly)</a:t>
            </a: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FD0A7FD5-A44F-4701-B9EE-33ACF6E9C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66792"/>
              </p:ext>
            </p:extLst>
          </p:nvPr>
        </p:nvGraphicFramePr>
        <p:xfrm>
          <a:off x="338592" y="1896176"/>
          <a:ext cx="5697952" cy="411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747136" y="2062933"/>
            <a:ext cx="570378" cy="344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1200" b="1" dirty="0">
                <a:solidFill>
                  <a:srgbClr val="55799A"/>
                </a:solidFill>
                <a:latin typeface="Palatino Linotype" pitchFamily="18" charset="0"/>
              </a:rPr>
              <a:t>- </a:t>
            </a:r>
            <a:r>
              <a:rPr lang="en-US" sz="1200" b="1" dirty="0">
                <a:solidFill>
                  <a:srgbClr val="55799A"/>
                </a:solidFill>
                <a:latin typeface="Palatino Linotype" pitchFamily="18" charset="0"/>
              </a:rPr>
              <a:t>0</a:t>
            </a:r>
            <a:r>
              <a:rPr lang="tg-Cyrl-TJ" sz="1200" b="1" dirty="0">
                <a:solidFill>
                  <a:srgbClr val="55799A"/>
                </a:solidFill>
                <a:latin typeface="Palatino Linotype" pitchFamily="18" charset="0"/>
              </a:rPr>
              <a:t>,</a:t>
            </a:r>
            <a:r>
              <a:rPr lang="en-US" sz="1200" b="1" dirty="0">
                <a:solidFill>
                  <a:srgbClr val="55799A"/>
                </a:solidFill>
                <a:latin typeface="Palatino Linotype" pitchFamily="18" charset="0"/>
              </a:rPr>
              <a:t>3</a:t>
            </a:r>
            <a:endParaRPr lang="ru-RU" sz="1200" b="1" dirty="0">
              <a:solidFill>
                <a:srgbClr val="55799A"/>
              </a:solidFill>
              <a:latin typeface="Palatino Linotype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16446" y="2961064"/>
            <a:ext cx="570378" cy="344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1200" b="1" dirty="0">
                <a:solidFill>
                  <a:srgbClr val="BEA00E"/>
                </a:solidFill>
                <a:latin typeface="Palatino Linotype" pitchFamily="18" charset="0"/>
              </a:rPr>
              <a:t>- 0,</a:t>
            </a:r>
            <a:r>
              <a:rPr lang="en-US" sz="1200" b="1" dirty="0">
                <a:solidFill>
                  <a:srgbClr val="BEA00E"/>
                </a:solidFill>
                <a:latin typeface="Palatino Linotype" pitchFamily="18" charset="0"/>
              </a:rPr>
              <a:t>6</a:t>
            </a:r>
            <a:endParaRPr lang="ru-RU" sz="1200" b="1" dirty="0">
              <a:solidFill>
                <a:srgbClr val="BEA00E"/>
              </a:solidFill>
              <a:latin typeface="Palatino Linotype" pitchFamily="18" charset="0"/>
            </a:endParaRP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3517CB98-8606-4236-A1E4-DE73256A85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127663"/>
              </p:ext>
            </p:extLst>
          </p:nvPr>
        </p:nvGraphicFramePr>
        <p:xfrm>
          <a:off x="6179419" y="1896176"/>
          <a:ext cx="5847361" cy="410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78567B-B23F-4F9D-BE69-5CD2FE62A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556" r="4556"/>
          <a:stretch>
            <a:fillRect/>
          </a:stretch>
        </p:blipFill>
        <p:spPr>
          <a:xfrm>
            <a:off x="10162253" y="164155"/>
            <a:ext cx="689415" cy="799623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  <a:ln w="19050">
            <a:solidFill>
              <a:schemeClr val="accent2"/>
            </a:solidFill>
            <a:prstDash val="sysDash"/>
          </a:ln>
          <a:effectLst>
            <a:softEdge rad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A2BFE1-F5C1-4ED7-9BF9-D656BCDD2785}"/>
              </a:ext>
            </a:extLst>
          </p:cNvPr>
          <p:cNvSpPr txBox="1"/>
          <p:nvPr/>
        </p:nvSpPr>
        <p:spPr>
          <a:xfrm>
            <a:off x="10230565" y="401809"/>
            <a:ext cx="681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NBT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7DA709E6-5F1E-4C96-81D1-D308A7B16217}"/>
              </a:ext>
            </a:extLst>
          </p:cNvPr>
          <p:cNvSpPr txBox="1"/>
          <p:nvPr/>
        </p:nvSpPr>
        <p:spPr>
          <a:xfrm>
            <a:off x="2202347" y="4633523"/>
            <a:ext cx="26485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Overnight Deposits</a:t>
            </a:r>
            <a:endParaRPr lang="ru-RU" sz="12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5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mvatanov\Desktop\Фон для презент\2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9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26F217-9F31-4991-83C0-D5F36ED81A20}"/>
              </a:ext>
            </a:extLst>
          </p:cNvPr>
          <p:cNvSpPr/>
          <p:nvPr/>
        </p:nvSpPr>
        <p:spPr>
          <a:xfrm>
            <a:off x="-8390" y="6753138"/>
            <a:ext cx="12200389" cy="104862"/>
          </a:xfrm>
          <a:prstGeom prst="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91F797-C5E2-4638-B375-C4CA5980575B}"/>
              </a:ext>
            </a:extLst>
          </p:cNvPr>
          <p:cNvSpPr/>
          <p:nvPr/>
        </p:nvSpPr>
        <p:spPr>
          <a:xfrm>
            <a:off x="0" y="99311"/>
            <a:ext cx="10269522" cy="436228"/>
          </a:xfrm>
          <a:prstGeom prst="rect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NBT's operational mechanism of the interest rate policy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733CD95-1695-4651-96E5-DCDF16869406}"/>
              </a:ext>
            </a:extLst>
          </p:cNvPr>
          <p:cNvSpPr/>
          <p:nvPr/>
        </p:nvSpPr>
        <p:spPr>
          <a:xfrm>
            <a:off x="10269522" y="99311"/>
            <a:ext cx="1922478" cy="436228"/>
          </a:xfrm>
          <a:prstGeom prst="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oogle Shape;325;p22"/>
          <p:cNvGrpSpPr/>
          <p:nvPr/>
        </p:nvGrpSpPr>
        <p:grpSpPr>
          <a:xfrm>
            <a:off x="114505" y="191412"/>
            <a:ext cx="341918" cy="303782"/>
            <a:chOff x="5233525" y="4954450"/>
            <a:chExt cx="538275" cy="516350"/>
          </a:xfrm>
        </p:grpSpPr>
        <p:sp>
          <p:nvSpPr>
            <p:cNvPr id="10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Прямоугольный треугольник 24">
            <a:extLst>
              <a:ext uri="{FF2B5EF4-FFF2-40B4-BE49-F238E27FC236}">
                <a16:creationId xmlns:a16="http://schemas.microsoft.com/office/drawing/2014/main" id="{EF9977B7-992A-40C0-9601-91C8937EC967}"/>
              </a:ext>
            </a:extLst>
          </p:cNvPr>
          <p:cNvSpPr/>
          <p:nvPr/>
        </p:nvSpPr>
        <p:spPr>
          <a:xfrm rot="16200000">
            <a:off x="11112000" y="5778000"/>
            <a:ext cx="1080000" cy="1080000"/>
          </a:xfrm>
          <a:prstGeom prst="rtTriangle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459DD8-601B-4CAF-9984-DBB9136553FB}"/>
              </a:ext>
            </a:extLst>
          </p:cNvPr>
          <p:cNvSpPr txBox="1"/>
          <p:nvPr/>
        </p:nvSpPr>
        <p:spPr>
          <a:xfrm>
            <a:off x="11652000" y="6244080"/>
            <a:ext cx="514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9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1B29967-7202-4633-8F4A-3404245F6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556" r="4556"/>
          <a:stretch>
            <a:fillRect/>
          </a:stretch>
        </p:blipFill>
        <p:spPr>
          <a:xfrm>
            <a:off x="10266132" y="-99632"/>
            <a:ext cx="619695" cy="718758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  <a:ln w="19050">
            <a:solidFill>
              <a:schemeClr val="accent2"/>
            </a:solidFill>
            <a:prstDash val="sysDash"/>
          </a:ln>
          <a:effectLst>
            <a:softEdge rad="0"/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2B0BEED-054D-4DB6-B65F-67661ACFDA96}"/>
              </a:ext>
            </a:extLst>
          </p:cNvPr>
          <p:cNvSpPr txBox="1"/>
          <p:nvPr/>
        </p:nvSpPr>
        <p:spPr>
          <a:xfrm>
            <a:off x="10278506" y="101327"/>
            <a:ext cx="681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NBT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BC3B0695-3730-4720-862B-03185F34E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579855"/>
              </p:ext>
            </p:extLst>
          </p:nvPr>
        </p:nvGraphicFramePr>
        <p:xfrm>
          <a:off x="569465" y="1530415"/>
          <a:ext cx="10764841" cy="4402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extBox 7">
            <a:extLst>
              <a:ext uri="{FF2B5EF4-FFF2-40B4-BE49-F238E27FC236}">
                <a16:creationId xmlns:a16="http://schemas.microsoft.com/office/drawing/2014/main" id="{DFC4F51D-8ECD-4498-AB79-33BE7860F75F}"/>
              </a:ext>
            </a:extLst>
          </p:cNvPr>
          <p:cNvSpPr txBox="1"/>
          <p:nvPr/>
        </p:nvSpPr>
        <p:spPr>
          <a:xfrm>
            <a:off x="1168420" y="1738568"/>
            <a:ext cx="263865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Interest Rate of Interbank Loans</a:t>
            </a:r>
            <a:endParaRPr lang="ru-RU" sz="14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DFC4F51D-8ECD-4498-AB79-33BE7860F75F}"/>
              </a:ext>
            </a:extLst>
          </p:cNvPr>
          <p:cNvSpPr txBox="1"/>
          <p:nvPr/>
        </p:nvSpPr>
        <p:spPr>
          <a:xfrm>
            <a:off x="4185702" y="1723179"/>
            <a:ext cx="17661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Refinancing Rate</a:t>
            </a:r>
            <a:endParaRPr lang="ru-RU" sz="14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DFC4F51D-8ECD-4498-AB79-33BE7860F75F}"/>
              </a:ext>
            </a:extLst>
          </p:cNvPr>
          <p:cNvSpPr txBox="1"/>
          <p:nvPr/>
        </p:nvSpPr>
        <p:spPr>
          <a:xfrm>
            <a:off x="6073068" y="1727552"/>
            <a:ext cx="20949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Overnight Loans Rate</a:t>
            </a:r>
            <a:endParaRPr lang="ru-RU" sz="14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DFC4F51D-8ECD-4498-AB79-33BE7860F75F}"/>
              </a:ext>
            </a:extLst>
          </p:cNvPr>
          <p:cNvSpPr txBox="1"/>
          <p:nvPr/>
        </p:nvSpPr>
        <p:spPr>
          <a:xfrm>
            <a:off x="8708201" y="1739665"/>
            <a:ext cx="23309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Overnight Deposit Rates</a:t>
            </a:r>
            <a:endParaRPr lang="ru-RU" sz="14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6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PC_NBT_№38 (2024-07)-eng.sit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027928_Hexagon presentation dark_AAS_v4" id="{00715B48-F6B0-4FD0-BA2D-34714F23D55A}" vid="{445656DE-313E-4A78-B834-A775A8573BF1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40343A-75DB-4E03-95EA-4A75BA0D7FF2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9C3589D-EF2D-4AF3-8B55-088F4B14D6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759597-1FA4-4F46-9BA8-01240C5602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MPC_NBT_№38 (2024-07)-eng.site</Template>
  <TotalTime>0</TotalTime>
  <Words>465</Words>
  <Application>Microsoft Office PowerPoint</Application>
  <PresentationFormat>Широкоэкранный</PresentationFormat>
  <Paragraphs>193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Century</vt:lpstr>
      <vt:lpstr>Gill Sans SemiBold</vt:lpstr>
      <vt:lpstr>Helvetica</vt:lpstr>
      <vt:lpstr>Open Sans</vt:lpstr>
      <vt:lpstr>Palatino Linotype</vt:lpstr>
      <vt:lpstr>Times New Roman</vt:lpstr>
      <vt:lpstr>MPC_NBT_№38 (2024-07)-eng.site</vt:lpstr>
      <vt:lpstr>1_Тема Office</vt:lpstr>
      <vt:lpstr>Template PresentationGO</vt:lpstr>
      <vt:lpstr>The Monetary Policy Committee of the National Bank of Tajikistan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2025-01-14T03:06:33Z</dcterms:created>
  <dcterms:modified xsi:type="dcterms:W3CDTF">2025-01-14T06:10:47Z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